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03"/>
  </p:notesMasterIdLst>
  <p:sldIdLst>
    <p:sldId id="297" r:id="rId2"/>
    <p:sldId id="296" r:id="rId3"/>
    <p:sldId id="346" r:id="rId4"/>
    <p:sldId id="349" r:id="rId5"/>
    <p:sldId id="350" r:id="rId6"/>
    <p:sldId id="351" r:id="rId7"/>
    <p:sldId id="352" r:id="rId8"/>
    <p:sldId id="353" r:id="rId9"/>
    <p:sldId id="366" r:id="rId10"/>
    <p:sldId id="372" r:id="rId11"/>
    <p:sldId id="371" r:id="rId12"/>
    <p:sldId id="369" r:id="rId13"/>
    <p:sldId id="373" r:id="rId14"/>
    <p:sldId id="370" r:id="rId15"/>
    <p:sldId id="375" r:id="rId16"/>
    <p:sldId id="374" r:id="rId17"/>
    <p:sldId id="376" r:id="rId18"/>
    <p:sldId id="377" r:id="rId19"/>
    <p:sldId id="380" r:id="rId20"/>
    <p:sldId id="379" r:id="rId21"/>
    <p:sldId id="378" r:id="rId22"/>
    <p:sldId id="381" r:id="rId23"/>
    <p:sldId id="540" r:id="rId24"/>
    <p:sldId id="464" r:id="rId25"/>
    <p:sldId id="470" r:id="rId26"/>
    <p:sldId id="471" r:id="rId27"/>
    <p:sldId id="472" r:id="rId28"/>
    <p:sldId id="473" r:id="rId29"/>
    <p:sldId id="474" r:id="rId30"/>
    <p:sldId id="475" r:id="rId31"/>
    <p:sldId id="476" r:id="rId32"/>
    <p:sldId id="477" r:id="rId33"/>
    <p:sldId id="478" r:id="rId34"/>
    <p:sldId id="479" r:id="rId35"/>
    <p:sldId id="480" r:id="rId36"/>
    <p:sldId id="481" r:id="rId37"/>
    <p:sldId id="482" r:id="rId38"/>
    <p:sldId id="483" r:id="rId39"/>
    <p:sldId id="484" r:id="rId40"/>
    <p:sldId id="485" r:id="rId41"/>
    <p:sldId id="486" r:id="rId42"/>
    <p:sldId id="487" r:id="rId43"/>
    <p:sldId id="488" r:id="rId44"/>
    <p:sldId id="489" r:id="rId45"/>
    <p:sldId id="490" r:id="rId46"/>
    <p:sldId id="491" r:id="rId47"/>
    <p:sldId id="492" r:id="rId48"/>
    <p:sldId id="493" r:id="rId49"/>
    <p:sldId id="494" r:id="rId50"/>
    <p:sldId id="495" r:id="rId51"/>
    <p:sldId id="496" r:id="rId52"/>
    <p:sldId id="497" r:id="rId53"/>
    <p:sldId id="498" r:id="rId54"/>
    <p:sldId id="499" r:id="rId55"/>
    <p:sldId id="500" r:id="rId56"/>
    <p:sldId id="501" r:id="rId57"/>
    <p:sldId id="502" r:id="rId58"/>
    <p:sldId id="503" r:id="rId59"/>
    <p:sldId id="504" r:id="rId60"/>
    <p:sldId id="505" r:id="rId61"/>
    <p:sldId id="506" r:id="rId62"/>
    <p:sldId id="507" r:id="rId63"/>
    <p:sldId id="508" r:id="rId64"/>
    <p:sldId id="509" r:id="rId65"/>
    <p:sldId id="510" r:id="rId66"/>
    <p:sldId id="511" r:id="rId67"/>
    <p:sldId id="512" r:id="rId68"/>
    <p:sldId id="513" r:id="rId69"/>
    <p:sldId id="514" r:id="rId70"/>
    <p:sldId id="515" r:id="rId71"/>
    <p:sldId id="516" r:id="rId72"/>
    <p:sldId id="517" r:id="rId73"/>
    <p:sldId id="518" r:id="rId74"/>
    <p:sldId id="519" r:id="rId75"/>
    <p:sldId id="520" r:id="rId76"/>
    <p:sldId id="521" r:id="rId77"/>
    <p:sldId id="522" r:id="rId78"/>
    <p:sldId id="523" r:id="rId79"/>
    <p:sldId id="524" r:id="rId80"/>
    <p:sldId id="525" r:id="rId81"/>
    <p:sldId id="526" r:id="rId82"/>
    <p:sldId id="527" r:id="rId83"/>
    <p:sldId id="528" r:id="rId84"/>
    <p:sldId id="529" r:id="rId85"/>
    <p:sldId id="530" r:id="rId86"/>
    <p:sldId id="531" r:id="rId87"/>
    <p:sldId id="532" r:id="rId88"/>
    <p:sldId id="533" r:id="rId89"/>
    <p:sldId id="534" r:id="rId90"/>
    <p:sldId id="535" r:id="rId91"/>
    <p:sldId id="536" r:id="rId92"/>
    <p:sldId id="537" r:id="rId93"/>
    <p:sldId id="538" r:id="rId94"/>
    <p:sldId id="539" r:id="rId95"/>
    <p:sldId id="348" r:id="rId96"/>
    <p:sldId id="469" r:id="rId97"/>
    <p:sldId id="466" r:id="rId98"/>
    <p:sldId id="468" r:id="rId99"/>
    <p:sldId id="467" r:id="rId100"/>
    <p:sldId id="465" r:id="rId101"/>
    <p:sldId id="462" r:id="rId102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24" autoAdjust="0"/>
  </p:normalViewPr>
  <p:slideViewPr>
    <p:cSldViewPr>
      <p:cViewPr>
        <p:scale>
          <a:sx n="66" d="100"/>
          <a:sy n="66" d="100"/>
        </p:scale>
        <p:origin x="-1506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05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CB35C9-5866-4623-83F0-CBA4E019F012}" type="doc">
      <dgm:prSet loTypeId="urn:microsoft.com/office/officeart/2005/8/layout/matrix1" loCatId="matrix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s-CO"/>
        </a:p>
      </dgm:t>
    </dgm:pt>
    <dgm:pt modelId="{6C5C921A-4358-4ACB-855A-3EB363E1F399}">
      <dgm:prSet phldrT="[Texto]"/>
      <dgm:spPr/>
      <dgm:t>
        <a:bodyPr/>
        <a:lstStyle/>
        <a:p>
          <a:r>
            <a:rPr lang="es-CO" b="1" dirty="0" smtClean="0"/>
            <a:t>OFDM CON MÓDULO DE ENCRIPTACIÓN ÓPTICO</a:t>
          </a:r>
          <a:endParaRPr lang="es-CO" b="1" dirty="0"/>
        </a:p>
      </dgm:t>
    </dgm:pt>
    <dgm:pt modelId="{2F84E1AD-1434-4A8E-A617-4600E7DB418F}" type="parTrans" cxnId="{4E0674A3-A78E-4DB8-9FD2-25C55E6F460D}">
      <dgm:prSet/>
      <dgm:spPr/>
      <dgm:t>
        <a:bodyPr/>
        <a:lstStyle/>
        <a:p>
          <a:endParaRPr lang="es-CO"/>
        </a:p>
      </dgm:t>
    </dgm:pt>
    <dgm:pt modelId="{7A3F9747-0126-4599-B92C-99DE8A744B2F}" type="sibTrans" cxnId="{4E0674A3-A78E-4DB8-9FD2-25C55E6F460D}">
      <dgm:prSet/>
      <dgm:spPr/>
      <dgm:t>
        <a:bodyPr/>
        <a:lstStyle/>
        <a:p>
          <a:endParaRPr lang="es-CO"/>
        </a:p>
      </dgm:t>
    </dgm:pt>
    <dgm:pt modelId="{634DD8E9-F23B-4CF0-9030-CF38EA116660}">
      <dgm:prSet phldrT="[Texto]"/>
      <dgm:spPr/>
      <dgm:t>
        <a:bodyPr/>
        <a:lstStyle/>
        <a:p>
          <a:r>
            <a:rPr lang="es-CO" dirty="0" smtClean="0"/>
            <a:t>1. INTRODUCCIÓN    PROBLEMA Y OBJETIVO</a:t>
          </a:r>
          <a:endParaRPr lang="es-CO" dirty="0"/>
        </a:p>
      </dgm:t>
    </dgm:pt>
    <dgm:pt modelId="{DA89D2B0-28D8-48BA-8BBE-14C33889887C}" type="parTrans" cxnId="{8019C746-CCDD-4763-879A-8505294D33C7}">
      <dgm:prSet/>
      <dgm:spPr/>
      <dgm:t>
        <a:bodyPr/>
        <a:lstStyle/>
        <a:p>
          <a:endParaRPr lang="es-CO"/>
        </a:p>
      </dgm:t>
    </dgm:pt>
    <dgm:pt modelId="{36BF0FB7-3832-41E2-BE29-48FD74A7D724}" type="sibTrans" cxnId="{8019C746-CCDD-4763-879A-8505294D33C7}">
      <dgm:prSet/>
      <dgm:spPr/>
      <dgm:t>
        <a:bodyPr/>
        <a:lstStyle/>
        <a:p>
          <a:endParaRPr lang="es-CO"/>
        </a:p>
      </dgm:t>
    </dgm:pt>
    <dgm:pt modelId="{D5D1421B-98CB-41AF-BB30-430C406C7163}">
      <dgm:prSet phldrT="[Texto]"/>
      <dgm:spPr/>
      <dgm:t>
        <a:bodyPr/>
        <a:lstStyle/>
        <a:p>
          <a:r>
            <a:rPr lang="es-CO" dirty="0" smtClean="0"/>
            <a:t>3.  DISEÑO E IMPLEMENTACIÓN</a:t>
          </a:r>
          <a:endParaRPr lang="es-CO" dirty="0"/>
        </a:p>
      </dgm:t>
    </dgm:pt>
    <dgm:pt modelId="{EAB50313-331B-44E4-AFB8-7B9FBE610D06}" type="parTrans" cxnId="{BB36CFA8-C7DF-48E6-B629-520679C3F73D}">
      <dgm:prSet/>
      <dgm:spPr/>
      <dgm:t>
        <a:bodyPr/>
        <a:lstStyle/>
        <a:p>
          <a:endParaRPr lang="es-CO"/>
        </a:p>
      </dgm:t>
    </dgm:pt>
    <dgm:pt modelId="{CA1E6389-D405-4AD5-AFEA-329623396BAD}" type="sibTrans" cxnId="{BB36CFA8-C7DF-48E6-B629-520679C3F73D}">
      <dgm:prSet/>
      <dgm:spPr/>
      <dgm:t>
        <a:bodyPr/>
        <a:lstStyle/>
        <a:p>
          <a:endParaRPr lang="es-CO"/>
        </a:p>
      </dgm:t>
    </dgm:pt>
    <dgm:pt modelId="{328C3EB9-9EAC-4584-A5A5-D249A5528D27}">
      <dgm:prSet phldrT="[Texto]"/>
      <dgm:spPr/>
      <dgm:t>
        <a:bodyPr/>
        <a:lstStyle/>
        <a:p>
          <a:r>
            <a:rPr lang="es-CO" dirty="0" smtClean="0"/>
            <a:t>4. RESULTADOS Y CONCLUSIONES</a:t>
          </a:r>
          <a:endParaRPr lang="es-CO" dirty="0"/>
        </a:p>
      </dgm:t>
    </dgm:pt>
    <dgm:pt modelId="{45094BD4-458B-4583-8B83-30E484F87554}" type="parTrans" cxnId="{BDDC7FB9-167A-475A-A2D5-6D4186529D70}">
      <dgm:prSet/>
      <dgm:spPr/>
      <dgm:t>
        <a:bodyPr/>
        <a:lstStyle/>
        <a:p>
          <a:endParaRPr lang="es-CO"/>
        </a:p>
      </dgm:t>
    </dgm:pt>
    <dgm:pt modelId="{880719B4-24CB-4621-A31B-47ED2E82F147}" type="sibTrans" cxnId="{BDDC7FB9-167A-475A-A2D5-6D4186529D70}">
      <dgm:prSet/>
      <dgm:spPr/>
      <dgm:t>
        <a:bodyPr/>
        <a:lstStyle/>
        <a:p>
          <a:endParaRPr lang="es-CO"/>
        </a:p>
      </dgm:t>
    </dgm:pt>
    <dgm:pt modelId="{0A2C556A-6068-4D01-8711-729F2C69A844}">
      <dgm:prSet phldrT="[Texto]"/>
      <dgm:spPr/>
      <dgm:t>
        <a:bodyPr/>
        <a:lstStyle/>
        <a:p>
          <a:r>
            <a:rPr lang="es-CO" dirty="0" smtClean="0"/>
            <a:t>2. MARCO TEÓRICO</a:t>
          </a:r>
          <a:endParaRPr lang="es-CO" dirty="0"/>
        </a:p>
      </dgm:t>
    </dgm:pt>
    <dgm:pt modelId="{AD774160-C0E4-46A8-A80D-DB6240B2E86F}" type="parTrans" cxnId="{179D55E2-3422-4E4D-8823-4FDA37FACED4}">
      <dgm:prSet/>
      <dgm:spPr/>
      <dgm:t>
        <a:bodyPr/>
        <a:lstStyle/>
        <a:p>
          <a:endParaRPr lang="es-ES"/>
        </a:p>
      </dgm:t>
    </dgm:pt>
    <dgm:pt modelId="{269740BF-A7AE-436B-928C-B7EBF4FA4B87}" type="sibTrans" cxnId="{179D55E2-3422-4E4D-8823-4FDA37FACED4}">
      <dgm:prSet/>
      <dgm:spPr/>
      <dgm:t>
        <a:bodyPr/>
        <a:lstStyle/>
        <a:p>
          <a:endParaRPr lang="es-ES"/>
        </a:p>
      </dgm:t>
    </dgm:pt>
    <dgm:pt modelId="{F8B2C0C3-C700-4E4A-847A-1FBDA9DEF3EE}" type="pres">
      <dgm:prSet presAssocID="{73CB35C9-5866-4623-83F0-CBA4E019F012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45305BE6-38DF-4251-901E-C468725DCD71}" type="pres">
      <dgm:prSet presAssocID="{73CB35C9-5866-4623-83F0-CBA4E019F012}" presName="matrix" presStyleCnt="0"/>
      <dgm:spPr/>
    </dgm:pt>
    <dgm:pt modelId="{E41421D0-3AD6-4023-B0C5-5469C2876845}" type="pres">
      <dgm:prSet presAssocID="{73CB35C9-5866-4623-83F0-CBA4E019F012}" presName="tile1" presStyleLbl="node1" presStyleIdx="0" presStyleCnt="4" custLinFactNeighborX="-3685" custLinFactNeighborY="-8163"/>
      <dgm:spPr/>
      <dgm:t>
        <a:bodyPr/>
        <a:lstStyle/>
        <a:p>
          <a:endParaRPr lang="es-CO"/>
        </a:p>
      </dgm:t>
    </dgm:pt>
    <dgm:pt modelId="{74C04E64-FF09-4BF3-BDE9-3ECDC4CE1071}" type="pres">
      <dgm:prSet presAssocID="{73CB35C9-5866-4623-83F0-CBA4E019F012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5F3EE7EF-124E-43CA-B3C2-60C23AED6C50}" type="pres">
      <dgm:prSet presAssocID="{73CB35C9-5866-4623-83F0-CBA4E019F012}" presName="tile2" presStyleLbl="node1" presStyleIdx="1" presStyleCnt="4" custLinFactNeighborX="1499"/>
      <dgm:spPr/>
      <dgm:t>
        <a:bodyPr/>
        <a:lstStyle/>
        <a:p>
          <a:endParaRPr lang="es-CO"/>
        </a:p>
      </dgm:t>
    </dgm:pt>
    <dgm:pt modelId="{AD1480AC-CF1C-4C41-8BA4-FD6D7069EBE4}" type="pres">
      <dgm:prSet presAssocID="{73CB35C9-5866-4623-83F0-CBA4E019F012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E1D42AD-C7E0-4E77-9390-5AA7E4668DC3}" type="pres">
      <dgm:prSet presAssocID="{73CB35C9-5866-4623-83F0-CBA4E019F012}" presName="tile3" presStyleLbl="node1" presStyleIdx="2" presStyleCnt="4"/>
      <dgm:spPr/>
      <dgm:t>
        <a:bodyPr/>
        <a:lstStyle/>
        <a:p>
          <a:endParaRPr lang="es-CO"/>
        </a:p>
      </dgm:t>
    </dgm:pt>
    <dgm:pt modelId="{216AAE9C-3400-4B6F-BFF5-931C0E11298C}" type="pres">
      <dgm:prSet presAssocID="{73CB35C9-5866-4623-83F0-CBA4E019F012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BBD2E5B-F467-476A-9A8D-E52454582EE9}" type="pres">
      <dgm:prSet presAssocID="{73CB35C9-5866-4623-83F0-CBA4E019F012}" presName="tile4" presStyleLbl="node1" presStyleIdx="3" presStyleCnt="4"/>
      <dgm:spPr/>
      <dgm:t>
        <a:bodyPr/>
        <a:lstStyle/>
        <a:p>
          <a:endParaRPr lang="es-CO"/>
        </a:p>
      </dgm:t>
    </dgm:pt>
    <dgm:pt modelId="{DFE2DB9B-3560-415C-A326-1E8CB128ADED}" type="pres">
      <dgm:prSet presAssocID="{73CB35C9-5866-4623-83F0-CBA4E019F012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FCBCCF2-64C8-455B-93C2-E9C9E81C47BB}" type="pres">
      <dgm:prSet presAssocID="{73CB35C9-5866-4623-83F0-CBA4E019F012}" presName="centerTile" presStyleLbl="fgShp" presStyleIdx="0" presStyleCnt="1" custScaleX="123457" custScaleY="119985">
        <dgm:presLayoutVars>
          <dgm:chMax val="0"/>
          <dgm:chPref val="0"/>
        </dgm:presLayoutVars>
      </dgm:prSet>
      <dgm:spPr/>
      <dgm:t>
        <a:bodyPr/>
        <a:lstStyle/>
        <a:p>
          <a:endParaRPr lang="es-CO"/>
        </a:p>
      </dgm:t>
    </dgm:pt>
  </dgm:ptLst>
  <dgm:cxnLst>
    <dgm:cxn modelId="{320796CB-449A-4710-B37E-04C3F91F57DD}" type="presOf" srcId="{634DD8E9-F23B-4CF0-9030-CF38EA116660}" destId="{74C04E64-FF09-4BF3-BDE9-3ECDC4CE1071}" srcOrd="1" destOrd="0" presId="urn:microsoft.com/office/officeart/2005/8/layout/matrix1"/>
    <dgm:cxn modelId="{12F41CB0-4558-4ABB-A9DC-B8D294E372A1}" type="presOf" srcId="{73CB35C9-5866-4623-83F0-CBA4E019F012}" destId="{F8B2C0C3-C700-4E4A-847A-1FBDA9DEF3EE}" srcOrd="0" destOrd="0" presId="urn:microsoft.com/office/officeart/2005/8/layout/matrix1"/>
    <dgm:cxn modelId="{3827AA52-A2B9-4823-8A5B-E8D90B1B14F9}" type="presOf" srcId="{D5D1421B-98CB-41AF-BB30-430C406C7163}" destId="{216AAE9C-3400-4B6F-BFF5-931C0E11298C}" srcOrd="1" destOrd="0" presId="urn:microsoft.com/office/officeart/2005/8/layout/matrix1"/>
    <dgm:cxn modelId="{21C52046-272C-4120-9618-A39031ECB7B4}" type="presOf" srcId="{634DD8E9-F23B-4CF0-9030-CF38EA116660}" destId="{E41421D0-3AD6-4023-B0C5-5469C2876845}" srcOrd="0" destOrd="0" presId="urn:microsoft.com/office/officeart/2005/8/layout/matrix1"/>
    <dgm:cxn modelId="{573B8766-70A9-4890-BBD8-2A2067777535}" type="presOf" srcId="{0A2C556A-6068-4D01-8711-729F2C69A844}" destId="{AD1480AC-CF1C-4C41-8BA4-FD6D7069EBE4}" srcOrd="1" destOrd="0" presId="urn:microsoft.com/office/officeart/2005/8/layout/matrix1"/>
    <dgm:cxn modelId="{4E0674A3-A78E-4DB8-9FD2-25C55E6F460D}" srcId="{73CB35C9-5866-4623-83F0-CBA4E019F012}" destId="{6C5C921A-4358-4ACB-855A-3EB363E1F399}" srcOrd="0" destOrd="0" parTransId="{2F84E1AD-1434-4A8E-A617-4600E7DB418F}" sibTransId="{7A3F9747-0126-4599-B92C-99DE8A744B2F}"/>
    <dgm:cxn modelId="{BB36CFA8-C7DF-48E6-B629-520679C3F73D}" srcId="{6C5C921A-4358-4ACB-855A-3EB363E1F399}" destId="{D5D1421B-98CB-41AF-BB30-430C406C7163}" srcOrd="2" destOrd="0" parTransId="{EAB50313-331B-44E4-AFB8-7B9FBE610D06}" sibTransId="{CA1E6389-D405-4AD5-AFEA-329623396BAD}"/>
    <dgm:cxn modelId="{9E88CE26-DD1D-46F2-8BC2-4CBD8A921218}" type="presOf" srcId="{328C3EB9-9EAC-4584-A5A5-D249A5528D27}" destId="{DBBD2E5B-F467-476A-9A8D-E52454582EE9}" srcOrd="0" destOrd="0" presId="urn:microsoft.com/office/officeart/2005/8/layout/matrix1"/>
    <dgm:cxn modelId="{179D55E2-3422-4E4D-8823-4FDA37FACED4}" srcId="{6C5C921A-4358-4ACB-855A-3EB363E1F399}" destId="{0A2C556A-6068-4D01-8711-729F2C69A844}" srcOrd="1" destOrd="0" parTransId="{AD774160-C0E4-46A8-A80D-DB6240B2E86F}" sibTransId="{269740BF-A7AE-436B-928C-B7EBF4FA4B87}"/>
    <dgm:cxn modelId="{BDDC7FB9-167A-475A-A2D5-6D4186529D70}" srcId="{6C5C921A-4358-4ACB-855A-3EB363E1F399}" destId="{328C3EB9-9EAC-4584-A5A5-D249A5528D27}" srcOrd="3" destOrd="0" parTransId="{45094BD4-458B-4583-8B83-30E484F87554}" sibTransId="{880719B4-24CB-4621-A31B-47ED2E82F147}"/>
    <dgm:cxn modelId="{7B9D80AB-860F-4818-BFB4-1BC95231A76F}" type="presOf" srcId="{328C3EB9-9EAC-4584-A5A5-D249A5528D27}" destId="{DFE2DB9B-3560-415C-A326-1E8CB128ADED}" srcOrd="1" destOrd="0" presId="urn:microsoft.com/office/officeart/2005/8/layout/matrix1"/>
    <dgm:cxn modelId="{3B8EBEE8-8C87-4253-9EB4-B41DD4117381}" type="presOf" srcId="{D5D1421B-98CB-41AF-BB30-430C406C7163}" destId="{FE1D42AD-C7E0-4E77-9390-5AA7E4668DC3}" srcOrd="0" destOrd="0" presId="urn:microsoft.com/office/officeart/2005/8/layout/matrix1"/>
    <dgm:cxn modelId="{929BE407-7D51-4440-9E41-F90CB5CF28FD}" type="presOf" srcId="{0A2C556A-6068-4D01-8711-729F2C69A844}" destId="{5F3EE7EF-124E-43CA-B3C2-60C23AED6C50}" srcOrd="0" destOrd="0" presId="urn:microsoft.com/office/officeart/2005/8/layout/matrix1"/>
    <dgm:cxn modelId="{8019C746-CCDD-4763-879A-8505294D33C7}" srcId="{6C5C921A-4358-4ACB-855A-3EB363E1F399}" destId="{634DD8E9-F23B-4CF0-9030-CF38EA116660}" srcOrd="0" destOrd="0" parTransId="{DA89D2B0-28D8-48BA-8BBE-14C33889887C}" sibTransId="{36BF0FB7-3832-41E2-BE29-48FD74A7D724}"/>
    <dgm:cxn modelId="{DA192046-C46D-42CD-BB3C-7E7FDA2359DB}" type="presOf" srcId="{6C5C921A-4358-4ACB-855A-3EB363E1F399}" destId="{1FCBCCF2-64C8-455B-93C2-E9C9E81C47BB}" srcOrd="0" destOrd="0" presId="urn:microsoft.com/office/officeart/2005/8/layout/matrix1"/>
    <dgm:cxn modelId="{A6869D8C-99C3-4B35-8DB3-9FD926B94BE1}" type="presParOf" srcId="{F8B2C0C3-C700-4E4A-847A-1FBDA9DEF3EE}" destId="{45305BE6-38DF-4251-901E-C468725DCD71}" srcOrd="0" destOrd="0" presId="urn:microsoft.com/office/officeart/2005/8/layout/matrix1"/>
    <dgm:cxn modelId="{BD1FEB8C-24FD-4078-94C8-B126E651F015}" type="presParOf" srcId="{45305BE6-38DF-4251-901E-C468725DCD71}" destId="{E41421D0-3AD6-4023-B0C5-5469C2876845}" srcOrd="0" destOrd="0" presId="urn:microsoft.com/office/officeart/2005/8/layout/matrix1"/>
    <dgm:cxn modelId="{01D8DD74-6645-4016-8EE9-6E4F30DE9FCE}" type="presParOf" srcId="{45305BE6-38DF-4251-901E-C468725DCD71}" destId="{74C04E64-FF09-4BF3-BDE9-3ECDC4CE1071}" srcOrd="1" destOrd="0" presId="urn:microsoft.com/office/officeart/2005/8/layout/matrix1"/>
    <dgm:cxn modelId="{A64AD018-9A02-4ACC-9037-9CE37F188248}" type="presParOf" srcId="{45305BE6-38DF-4251-901E-C468725DCD71}" destId="{5F3EE7EF-124E-43CA-B3C2-60C23AED6C50}" srcOrd="2" destOrd="0" presId="urn:microsoft.com/office/officeart/2005/8/layout/matrix1"/>
    <dgm:cxn modelId="{741A051F-651A-4DC0-BAEF-D703607D08D1}" type="presParOf" srcId="{45305BE6-38DF-4251-901E-C468725DCD71}" destId="{AD1480AC-CF1C-4C41-8BA4-FD6D7069EBE4}" srcOrd="3" destOrd="0" presId="urn:microsoft.com/office/officeart/2005/8/layout/matrix1"/>
    <dgm:cxn modelId="{AEF848D9-0259-4AA6-AE74-9A1E732FF7B6}" type="presParOf" srcId="{45305BE6-38DF-4251-901E-C468725DCD71}" destId="{FE1D42AD-C7E0-4E77-9390-5AA7E4668DC3}" srcOrd="4" destOrd="0" presId="urn:microsoft.com/office/officeart/2005/8/layout/matrix1"/>
    <dgm:cxn modelId="{E142331E-4C10-4DAA-B32F-B671265F2B3B}" type="presParOf" srcId="{45305BE6-38DF-4251-901E-C468725DCD71}" destId="{216AAE9C-3400-4B6F-BFF5-931C0E11298C}" srcOrd="5" destOrd="0" presId="urn:microsoft.com/office/officeart/2005/8/layout/matrix1"/>
    <dgm:cxn modelId="{E89E66B9-84E6-4920-8D3B-6D8BF4535529}" type="presParOf" srcId="{45305BE6-38DF-4251-901E-C468725DCD71}" destId="{DBBD2E5B-F467-476A-9A8D-E52454582EE9}" srcOrd="6" destOrd="0" presId="urn:microsoft.com/office/officeart/2005/8/layout/matrix1"/>
    <dgm:cxn modelId="{9615731C-09FA-4C82-8534-7D0D24A072C6}" type="presParOf" srcId="{45305BE6-38DF-4251-901E-C468725DCD71}" destId="{DFE2DB9B-3560-415C-A326-1E8CB128ADED}" srcOrd="7" destOrd="0" presId="urn:microsoft.com/office/officeart/2005/8/layout/matrix1"/>
    <dgm:cxn modelId="{BC2CBF56-36FD-470D-9761-B43724FA8F61}" type="presParOf" srcId="{F8B2C0C3-C700-4E4A-847A-1FBDA9DEF3EE}" destId="{1FCBCCF2-64C8-455B-93C2-E9C9E81C47BB}" srcOrd="1" destOrd="0" presId="urn:microsoft.com/office/officeart/2005/8/layout/matrix1"/>
  </dgm:cxnLst>
  <dgm:bg>
    <a:solidFill>
      <a:srgbClr val="00B050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421D0-3AD6-4023-B0C5-5469C2876845}">
      <dsp:nvSpPr>
        <dsp:cNvPr id="0" name=""/>
        <dsp:cNvSpPr/>
      </dsp:nvSpPr>
      <dsp:spPr>
        <a:xfrm rot="16200000">
          <a:off x="720080" y="-720080"/>
          <a:ext cx="1764196" cy="3204356"/>
        </a:xfrm>
        <a:prstGeom prst="round1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lt1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smtClean="0"/>
            <a:t>1. INTRODUCCIÓN    PROBLEMA Y OBJETIVO</a:t>
          </a:r>
          <a:endParaRPr lang="es-CO" sz="1800" kern="1200" dirty="0"/>
        </a:p>
      </dsp:txBody>
      <dsp:txXfrm rot="5400000">
        <a:off x="0" y="0"/>
        <a:ext cx="3204356" cy="1323147"/>
      </dsp:txXfrm>
    </dsp:sp>
    <dsp:sp modelId="{5F3EE7EF-124E-43CA-B3C2-60C23AED6C50}">
      <dsp:nvSpPr>
        <dsp:cNvPr id="0" name=""/>
        <dsp:cNvSpPr/>
      </dsp:nvSpPr>
      <dsp:spPr>
        <a:xfrm>
          <a:off x="3204356" y="0"/>
          <a:ext cx="3204356" cy="1764196"/>
        </a:xfrm>
        <a:prstGeom prst="round1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lt1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smtClean="0"/>
            <a:t>2. MARCO TEÓRICO</a:t>
          </a:r>
          <a:endParaRPr lang="es-CO" sz="1800" kern="1200" dirty="0"/>
        </a:p>
      </dsp:txBody>
      <dsp:txXfrm>
        <a:off x="3204356" y="0"/>
        <a:ext cx="3204356" cy="1323147"/>
      </dsp:txXfrm>
    </dsp:sp>
    <dsp:sp modelId="{FE1D42AD-C7E0-4E77-9390-5AA7E4668DC3}">
      <dsp:nvSpPr>
        <dsp:cNvPr id="0" name=""/>
        <dsp:cNvSpPr/>
      </dsp:nvSpPr>
      <dsp:spPr>
        <a:xfrm rot="10800000">
          <a:off x="0" y="1764196"/>
          <a:ext cx="3204356" cy="1764196"/>
        </a:xfrm>
        <a:prstGeom prst="round1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lt1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smtClean="0"/>
            <a:t>3.  DISEÑO E IMPLEMENTACIÓN</a:t>
          </a:r>
          <a:endParaRPr lang="es-CO" sz="1800" kern="1200" dirty="0"/>
        </a:p>
      </dsp:txBody>
      <dsp:txXfrm rot="10800000">
        <a:off x="0" y="2205244"/>
        <a:ext cx="3204356" cy="1323147"/>
      </dsp:txXfrm>
    </dsp:sp>
    <dsp:sp modelId="{DBBD2E5B-F467-476A-9A8D-E52454582EE9}">
      <dsp:nvSpPr>
        <dsp:cNvPr id="0" name=""/>
        <dsp:cNvSpPr/>
      </dsp:nvSpPr>
      <dsp:spPr>
        <a:xfrm rot="5400000">
          <a:off x="3924436" y="1044115"/>
          <a:ext cx="1764196" cy="3204356"/>
        </a:xfrm>
        <a:prstGeom prst="round1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lt1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smtClean="0"/>
            <a:t>4. RESULTADOS Y CONCLUSIONES</a:t>
          </a:r>
          <a:endParaRPr lang="es-CO" sz="1800" kern="1200" dirty="0"/>
        </a:p>
      </dsp:txBody>
      <dsp:txXfrm rot="-5400000">
        <a:off x="3204356" y="2205244"/>
        <a:ext cx="3204356" cy="1323147"/>
      </dsp:txXfrm>
    </dsp:sp>
    <dsp:sp modelId="{1FCBCCF2-64C8-455B-93C2-E9C9E81C47BB}">
      <dsp:nvSpPr>
        <dsp:cNvPr id="0" name=""/>
        <dsp:cNvSpPr/>
      </dsp:nvSpPr>
      <dsp:spPr>
        <a:xfrm>
          <a:off x="2017555" y="1235003"/>
          <a:ext cx="2373601" cy="1058385"/>
        </a:xfrm>
        <a:prstGeom prst="roundRect">
          <a:avLst/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dk2">
                <a:tint val="60000"/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dk2">
              <a:tint val="60000"/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OFDM CON MÓDULO DE ENCRIPTACIÓN ÓPTICO</a:t>
          </a:r>
          <a:endParaRPr lang="es-CO" sz="1800" b="1" kern="1200" dirty="0"/>
        </a:p>
      </dsp:txBody>
      <dsp:txXfrm>
        <a:off x="2069221" y="1286669"/>
        <a:ext cx="2270269" cy="9550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B3176-2C89-4079-B04F-AB074F46F576}" type="datetimeFigureOut">
              <a:rPr lang="es-CO" smtClean="0"/>
              <a:pPr/>
              <a:t>02/07/2013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3ABFA-07F1-418A-BE6A-8129CDD2D78E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7910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22 Rectángulo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23 Rectángulo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24 Rectángulo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25 Rectángulo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26 Rectángulo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29 Rectángulo redondeado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30 Rectángulo redondeado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6 Rectángulo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18 Rectángulo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D4E7755E-FD8E-4E3E-9346-264A4BC928B7}" type="datetimeFigureOut">
              <a:rPr lang="es-CO" smtClean="0"/>
              <a:pPr/>
              <a:t>02/07/2013</a:t>
            </a:fld>
            <a:endParaRPr lang="es-CO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s-CO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1A1C99DA-2547-4518-9085-4A170691FEBB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755E-FD8E-4E3E-9346-264A4BC928B7}" type="datetimeFigureOut">
              <a:rPr lang="es-CO" smtClean="0"/>
              <a:pPr/>
              <a:t>02/07/2013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99DA-2547-4518-9085-4A170691FEBB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755E-FD8E-4E3E-9346-264A4BC928B7}" type="datetimeFigureOut">
              <a:rPr lang="es-CO" smtClean="0"/>
              <a:pPr/>
              <a:t>02/07/2013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99DA-2547-4518-9085-4A170691FEBB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755E-FD8E-4E3E-9346-264A4BC928B7}" type="datetimeFigureOut">
              <a:rPr lang="es-CO" smtClean="0"/>
              <a:pPr/>
              <a:t>02/07/2013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99DA-2547-4518-9085-4A170691FEBB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755E-FD8E-4E3E-9346-264A4BC928B7}" type="datetimeFigureOut">
              <a:rPr lang="es-CO" smtClean="0"/>
              <a:pPr/>
              <a:t>02/07/2013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99DA-2547-4518-9085-4A170691FEBB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755E-FD8E-4E3E-9346-264A4BC928B7}" type="datetimeFigureOut">
              <a:rPr lang="es-CO" smtClean="0"/>
              <a:pPr/>
              <a:t>02/07/2013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99DA-2547-4518-9085-4A170691FEBB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6" name="25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4E7755E-FD8E-4E3E-9346-264A4BC928B7}" type="datetimeFigureOut">
              <a:rPr lang="es-CO" smtClean="0"/>
              <a:pPr/>
              <a:t>02/07/2013</a:t>
            </a:fld>
            <a:endParaRPr lang="es-CO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A1C99DA-2547-4518-9085-4A170691FEBB}" type="slidenum">
              <a:rPr lang="es-CO" smtClean="0"/>
              <a:pPr/>
              <a:t>‹Nº›</a:t>
            </a:fld>
            <a:endParaRPr lang="es-CO"/>
          </a:p>
        </p:txBody>
      </p:sp>
      <p:sp>
        <p:nvSpPr>
          <p:cNvPr id="28" name="27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s-C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D4E7755E-FD8E-4E3E-9346-264A4BC928B7}" type="datetimeFigureOut">
              <a:rPr lang="es-CO" smtClean="0"/>
              <a:pPr/>
              <a:t>02/07/2013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1A1C99DA-2547-4518-9085-4A170691FEBB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755E-FD8E-4E3E-9346-264A4BC928B7}" type="datetimeFigureOut">
              <a:rPr lang="es-CO" smtClean="0"/>
              <a:pPr/>
              <a:t>02/07/2013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99DA-2547-4518-9085-4A170691FEBB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755E-FD8E-4E3E-9346-264A4BC928B7}" type="datetimeFigureOut">
              <a:rPr lang="es-CO" smtClean="0"/>
              <a:pPr/>
              <a:t>02/07/2013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99DA-2547-4518-9085-4A170691FEBB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755E-FD8E-4E3E-9346-264A4BC928B7}" type="datetimeFigureOut">
              <a:rPr lang="es-CO" smtClean="0"/>
              <a:pPr/>
              <a:t>02/07/2013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C99DA-2547-4518-9085-4A170691FEBB}" type="slidenum">
              <a:rPr lang="es-CO" smtClean="0"/>
              <a:pPr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27 Rectángulo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28 Rectángulo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29 Rectángulo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30 Rectángulo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31 Rectángulo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32 Rectángulo redondeado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33 Rectángulo redondeado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34 Rectángulo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35 Rectángulo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36 Rectángulo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37 Rectángulo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38 Rectángulo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39 Rectángulo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D4E7755E-FD8E-4E3E-9346-264A4BC928B7}" type="datetimeFigureOut">
              <a:rPr lang="es-CO" smtClean="0"/>
              <a:pPr/>
              <a:t>02/07/2013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s-CO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1A1C99DA-2547-4518-9085-4A170691FEBB}" type="slidenum">
              <a:rPr lang="es-CO" smtClean="0"/>
              <a:pPr/>
              <a:t>‹Nº›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gif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3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gif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3.pn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ltera.com/support/examples/vhdl/vhd-cyclic-prefix-insertion-ofdm.html" TargetMode="External"/><Relationship Id="rId5" Type="http://schemas.openxmlformats.org/officeDocument/2006/relationships/image" Target="../media/image119.jpeg"/><Relationship Id="rId4" Type="http://schemas.openxmlformats.org/officeDocument/2006/relationships/image" Target="../media/image11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eg"/><Relationship Id="rId5" Type="http://schemas.openxmlformats.org/officeDocument/2006/relationships/image" Target="../media/image123.png"/><Relationship Id="rId4" Type="http://schemas.openxmlformats.org/officeDocument/2006/relationships/image" Target="../media/image122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611560" y="1412776"/>
            <a:ext cx="7772400" cy="1470025"/>
          </a:xfrm>
        </p:spPr>
        <p:txBody>
          <a:bodyPr>
            <a:noAutofit/>
          </a:bodyPr>
          <a:lstStyle/>
          <a:p>
            <a:pPr algn="ctr"/>
            <a:r>
              <a:rPr lang="es-CO" sz="3600" b="1" dirty="0" smtClean="0"/>
              <a:t>PLATAFORMA DE SIMULACIÓN DE UN SISTEMA DE COMUNICACIÓN OFDM CON MÓDULO DE ENCRIPTACIÓN ÓPTICO DE IMÁGENES</a:t>
            </a:r>
            <a:endParaRPr lang="es-CO" sz="3600" b="1" dirty="0"/>
          </a:p>
        </p:txBody>
      </p:sp>
      <p:sp>
        <p:nvSpPr>
          <p:cNvPr id="6" name="5 Subtítulo"/>
          <p:cNvSpPr>
            <a:spLocks noGrp="1"/>
          </p:cNvSpPr>
          <p:nvPr>
            <p:ph type="subTitle" idx="1"/>
          </p:nvPr>
        </p:nvSpPr>
        <p:spPr>
          <a:xfrm>
            <a:off x="683568" y="2996952"/>
            <a:ext cx="8041851" cy="1008112"/>
          </a:xfrm>
        </p:spPr>
        <p:txBody>
          <a:bodyPr>
            <a:normAutofit/>
          </a:bodyPr>
          <a:lstStyle/>
          <a:p>
            <a:pPr algn="ctr"/>
            <a:r>
              <a:rPr lang="es-CO" b="1" u="sng" dirty="0" smtClean="0">
                <a:solidFill>
                  <a:schemeClr val="bg1"/>
                </a:solidFill>
              </a:rPr>
              <a:t>MÓNICA ORDOÑEZ</a:t>
            </a:r>
            <a:endParaRPr lang="es-CO" sz="2400" b="1" u="sng" dirty="0" smtClean="0">
              <a:solidFill>
                <a:schemeClr val="bg1"/>
              </a:solidFill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187624" y="5662989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DIRIGIDO: M.sc.  </a:t>
            </a:r>
            <a:r>
              <a:rPr lang="es-ES" b="1" dirty="0" smtClean="0"/>
              <a:t>JAURY LEÓN </a:t>
            </a:r>
            <a:r>
              <a:rPr lang="es-ES" b="1" dirty="0"/>
              <a:t>TÉLLEZ</a:t>
            </a:r>
          </a:p>
          <a:p>
            <a:pPr algn="ctr"/>
            <a:r>
              <a:rPr lang="es-ES" b="1" dirty="0" smtClean="0"/>
              <a:t>GRUPO DE INVESTACIÓN EN CIENCIAS APLICADAS</a:t>
            </a:r>
          </a:p>
        </p:txBody>
      </p:sp>
      <p:pic>
        <p:nvPicPr>
          <p:cNvPr id="7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715" y="4005064"/>
            <a:ext cx="870617" cy="1496197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MARCO TEÓRICO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9</a:t>
            </a:r>
            <a:endParaRPr lang="es-ES" b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395536" y="162880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MULTIPLEXACIÓN POR DIVISIÓN DE FRECUENCIAS ORTOGONALES: OFDM</a:t>
            </a:r>
          </a:p>
          <a:p>
            <a:endParaRPr lang="es-E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077407"/>
            <a:ext cx="6526551" cy="3894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77407"/>
            <a:ext cx="6526551" cy="3995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7380312" y="2996952"/>
            <a:ext cx="1296144" cy="175432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José Vergara. </a:t>
            </a:r>
          </a:p>
          <a:p>
            <a:pPr algn="ctr"/>
            <a:r>
              <a:rPr lang="es-ES" dirty="0" smtClean="0"/>
              <a:t>Escuela Politécnica del Litoral.</a:t>
            </a:r>
            <a:endParaRPr lang="es-ES" dirty="0"/>
          </a:p>
          <a:p>
            <a:pPr algn="ctr"/>
            <a:r>
              <a:rPr lang="es-ES" dirty="0" smtClean="0"/>
              <a:t>2008</a:t>
            </a:r>
            <a:endParaRPr lang="es-ES" dirty="0"/>
          </a:p>
        </p:txBody>
      </p:sp>
      <p:sp>
        <p:nvSpPr>
          <p:cNvPr id="17" name="16 CuadroTexto"/>
          <p:cNvSpPr txBox="1"/>
          <p:nvPr/>
        </p:nvSpPr>
        <p:spPr>
          <a:xfrm>
            <a:off x="7138112" y="2077407"/>
            <a:ext cx="1610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 smtClean="0"/>
              <a:t>HISTORIA Y APLICACIONES</a:t>
            </a:r>
            <a:endParaRPr lang="es-ES" b="1" u="sng" dirty="0"/>
          </a:p>
        </p:txBody>
      </p:sp>
      <p:pic>
        <p:nvPicPr>
          <p:cNvPr id="13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14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840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BIBLIOGRAFÍA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34</a:t>
            </a:r>
            <a:endParaRPr lang="es-ES" b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467544" y="1700808"/>
            <a:ext cx="806489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s-ES" sz="1600" b="1" dirty="0" err="1" smtClean="0">
                <a:solidFill>
                  <a:srgbClr val="002060"/>
                </a:solidFill>
              </a:rPr>
              <a:t>Guanming</a:t>
            </a:r>
            <a:r>
              <a:rPr lang="es-ES" sz="1600" b="1" dirty="0" smtClean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Lin</a:t>
            </a:r>
            <a:r>
              <a:rPr lang="es-ES" sz="1600" b="1" dirty="0">
                <a:solidFill>
                  <a:srgbClr val="002060"/>
                </a:solidFill>
              </a:rPr>
              <a:t> P. OFDM </a:t>
            </a:r>
            <a:r>
              <a:rPr lang="es-ES" sz="1600" b="1" dirty="0" err="1">
                <a:solidFill>
                  <a:srgbClr val="002060"/>
                </a:solidFill>
              </a:rPr>
              <a:t>simulation</a:t>
            </a:r>
            <a:r>
              <a:rPr lang="es-ES" sz="1600" b="1" dirty="0">
                <a:solidFill>
                  <a:srgbClr val="002060"/>
                </a:solidFill>
              </a:rPr>
              <a:t> in </a:t>
            </a:r>
            <a:r>
              <a:rPr lang="es-ES" sz="1600" b="1" dirty="0" err="1">
                <a:solidFill>
                  <a:srgbClr val="002060"/>
                </a:solidFill>
              </a:rPr>
              <a:t>Matlab</a:t>
            </a:r>
            <a:r>
              <a:rPr lang="es-ES" sz="1600" b="1" dirty="0">
                <a:solidFill>
                  <a:srgbClr val="002060"/>
                </a:solidFill>
              </a:rPr>
              <a:t>. June 2010. California </a:t>
            </a:r>
            <a:r>
              <a:rPr lang="es-ES" sz="1600" b="1" dirty="0" err="1">
                <a:solidFill>
                  <a:srgbClr val="002060"/>
                </a:solidFill>
              </a:rPr>
              <a:t>polytechnic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state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university</a:t>
            </a:r>
            <a:r>
              <a:rPr lang="es-ES" sz="1600" b="1" dirty="0">
                <a:solidFill>
                  <a:srgbClr val="002060"/>
                </a:solidFill>
              </a:rPr>
              <a:t>, San </a:t>
            </a:r>
            <a:r>
              <a:rPr lang="es-ES" sz="1600" b="1" dirty="0" smtClean="0">
                <a:solidFill>
                  <a:srgbClr val="002060"/>
                </a:solidFill>
              </a:rPr>
              <a:t>Luis Obispo.</a:t>
            </a:r>
          </a:p>
          <a:p>
            <a:pPr marL="342900" indent="-342900" algn="just">
              <a:buFont typeface="+mj-lt"/>
              <a:buAutoNum type="arabicPeriod"/>
            </a:pPr>
            <a:endParaRPr lang="es-ES" sz="1600" b="1" dirty="0" smtClean="0">
              <a:solidFill>
                <a:srgbClr val="002060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s-ES" sz="1600" b="1" dirty="0" smtClean="0">
                <a:solidFill>
                  <a:srgbClr val="002060"/>
                </a:solidFill>
              </a:rPr>
              <a:t>Rueda </a:t>
            </a:r>
            <a:r>
              <a:rPr lang="es-ES" sz="1600" b="1" dirty="0">
                <a:solidFill>
                  <a:srgbClr val="002060"/>
                </a:solidFill>
              </a:rPr>
              <a:t>J. E., Romero A L., Castro L. M. Criptografía digital basada en tecnología óptica </a:t>
            </a:r>
            <a:r>
              <a:rPr lang="es-ES" sz="1600" b="1" dirty="0" err="1">
                <a:solidFill>
                  <a:srgbClr val="002060"/>
                </a:solidFill>
              </a:rPr>
              <a:t>Bistua</a:t>
            </a:r>
            <a:r>
              <a:rPr lang="es-ES" sz="1600" b="1" dirty="0">
                <a:solidFill>
                  <a:srgbClr val="002060"/>
                </a:solidFill>
              </a:rPr>
              <a:t>: Revista de la Facultad de Ciencias Básicas, vol. 3, núm. 2, julio, 2005, pp. 19-25, Universidad de Pamplona, Colombia</a:t>
            </a:r>
            <a:r>
              <a:rPr lang="es-ES" sz="1600" b="1" dirty="0" smtClean="0">
                <a:solidFill>
                  <a:srgbClr val="002060"/>
                </a:solidFill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es-ES" sz="1600" b="1" dirty="0" smtClean="0">
              <a:solidFill>
                <a:srgbClr val="002060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s-ES" sz="1600" b="1" dirty="0" err="1" smtClean="0">
                <a:solidFill>
                  <a:srgbClr val="002060"/>
                </a:solidFill>
              </a:rPr>
              <a:t>Sklar</a:t>
            </a:r>
            <a:r>
              <a:rPr lang="es-ES" sz="1600" b="1" dirty="0" smtClean="0">
                <a:solidFill>
                  <a:srgbClr val="002060"/>
                </a:solidFill>
              </a:rPr>
              <a:t> </a:t>
            </a:r>
            <a:r>
              <a:rPr lang="es-ES" sz="1600" b="1" dirty="0">
                <a:solidFill>
                  <a:srgbClr val="002060"/>
                </a:solidFill>
              </a:rPr>
              <a:t>B. (</a:t>
            </a:r>
            <a:r>
              <a:rPr lang="es-ES" sz="1600" b="1" dirty="0" smtClean="0">
                <a:solidFill>
                  <a:srgbClr val="002060"/>
                </a:solidFill>
              </a:rPr>
              <a:t>2005). </a:t>
            </a:r>
            <a:r>
              <a:rPr lang="es-ES" sz="1600" b="1" dirty="0">
                <a:solidFill>
                  <a:srgbClr val="002060"/>
                </a:solidFill>
              </a:rPr>
              <a:t>Digital </a:t>
            </a:r>
            <a:r>
              <a:rPr lang="es-ES" sz="1600" b="1" dirty="0" err="1">
                <a:solidFill>
                  <a:srgbClr val="002060"/>
                </a:solidFill>
              </a:rPr>
              <a:t>communications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fundamentals</a:t>
            </a:r>
            <a:r>
              <a:rPr lang="es-ES" sz="1600" b="1" dirty="0">
                <a:solidFill>
                  <a:srgbClr val="002060"/>
                </a:solidFill>
              </a:rPr>
              <a:t> and </a:t>
            </a:r>
            <a:r>
              <a:rPr lang="es-ES" sz="1600" b="1" dirty="0" err="1">
                <a:solidFill>
                  <a:srgbClr val="002060"/>
                </a:solidFill>
              </a:rPr>
              <a:t>applications</a:t>
            </a:r>
            <a:r>
              <a:rPr lang="es-ES" sz="1600" b="1" dirty="0">
                <a:solidFill>
                  <a:srgbClr val="002060"/>
                </a:solidFill>
              </a:rPr>
              <a:t>, </a:t>
            </a:r>
            <a:r>
              <a:rPr lang="es-ES" sz="1600" b="1" dirty="0" err="1">
                <a:solidFill>
                  <a:srgbClr val="002060"/>
                </a:solidFill>
              </a:rPr>
              <a:t>Multiplexing</a:t>
            </a:r>
            <a:r>
              <a:rPr lang="es-ES" sz="1600" b="1" dirty="0">
                <a:solidFill>
                  <a:srgbClr val="002060"/>
                </a:solidFill>
              </a:rPr>
              <a:t> and </a:t>
            </a:r>
            <a:r>
              <a:rPr lang="es-ES" sz="1600" b="1" dirty="0" err="1">
                <a:solidFill>
                  <a:srgbClr val="002060"/>
                </a:solidFill>
              </a:rPr>
              <a:t>multiple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access</a:t>
            </a:r>
            <a:r>
              <a:rPr lang="es-ES" sz="1600" b="1" dirty="0">
                <a:solidFill>
                  <a:srgbClr val="002060"/>
                </a:solidFill>
              </a:rPr>
              <a:t>,   Los ángeles, California</a:t>
            </a:r>
            <a:r>
              <a:rPr lang="es-ES" sz="1600" b="1" dirty="0" smtClean="0">
                <a:solidFill>
                  <a:srgbClr val="002060"/>
                </a:solidFill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es-ES" sz="1600" b="1" dirty="0" smtClean="0">
              <a:solidFill>
                <a:srgbClr val="002060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s-ES" sz="1600" b="1" dirty="0" err="1" smtClean="0">
                <a:solidFill>
                  <a:srgbClr val="002060"/>
                </a:solidFill>
              </a:rPr>
              <a:t>O'Mahony</a:t>
            </a:r>
            <a:r>
              <a:rPr lang="es-ES" sz="1600" b="1" dirty="0" smtClean="0">
                <a:solidFill>
                  <a:srgbClr val="002060"/>
                </a:solidFill>
              </a:rPr>
              <a:t> </a:t>
            </a:r>
            <a:r>
              <a:rPr lang="es-ES" sz="1600" b="1" dirty="0">
                <a:solidFill>
                  <a:srgbClr val="002060"/>
                </a:solidFill>
              </a:rPr>
              <a:t> M.J., </a:t>
            </a:r>
            <a:r>
              <a:rPr lang="es-ES" sz="1600" b="1" dirty="0" err="1">
                <a:solidFill>
                  <a:srgbClr val="002060"/>
                </a:solidFill>
              </a:rPr>
              <a:t>Politi</a:t>
            </a:r>
            <a:r>
              <a:rPr lang="es-ES" sz="1600" b="1" dirty="0">
                <a:solidFill>
                  <a:srgbClr val="002060"/>
                </a:solidFill>
              </a:rPr>
              <a:t> C., </a:t>
            </a:r>
            <a:r>
              <a:rPr lang="es-ES" sz="1600" b="1" dirty="0" err="1">
                <a:solidFill>
                  <a:srgbClr val="002060"/>
                </a:solidFill>
              </a:rPr>
              <a:t>Klonidis</a:t>
            </a:r>
            <a:r>
              <a:rPr lang="es-ES" sz="1600" b="1" dirty="0">
                <a:solidFill>
                  <a:srgbClr val="002060"/>
                </a:solidFill>
              </a:rPr>
              <a:t> D., </a:t>
            </a:r>
            <a:r>
              <a:rPr lang="es-ES" sz="1600" b="1" dirty="0" err="1">
                <a:solidFill>
                  <a:srgbClr val="002060"/>
                </a:solidFill>
              </a:rPr>
              <a:t>Nejabati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smtClean="0">
                <a:solidFill>
                  <a:srgbClr val="002060"/>
                </a:solidFill>
              </a:rPr>
              <a:t>R. </a:t>
            </a:r>
            <a:r>
              <a:rPr lang="es-ES" sz="1600" b="1" dirty="0">
                <a:solidFill>
                  <a:srgbClr val="002060"/>
                </a:solidFill>
              </a:rPr>
              <a:t>“</a:t>
            </a:r>
            <a:r>
              <a:rPr lang="es-ES" sz="1600" b="1" dirty="0" err="1">
                <a:solidFill>
                  <a:srgbClr val="002060"/>
                </a:solidFill>
              </a:rPr>
              <a:t>Future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Optical</a:t>
            </a:r>
            <a:r>
              <a:rPr lang="es-ES" sz="1600" b="1" dirty="0">
                <a:solidFill>
                  <a:srgbClr val="002060"/>
                </a:solidFill>
              </a:rPr>
              <a:t> Networks”. IEEE </a:t>
            </a:r>
            <a:r>
              <a:rPr lang="es-ES" sz="1600" b="1" dirty="0" err="1">
                <a:solidFill>
                  <a:srgbClr val="002060"/>
                </a:solidFill>
              </a:rPr>
              <a:t>Aerospace</a:t>
            </a:r>
            <a:r>
              <a:rPr lang="es-ES" sz="1600" b="1" dirty="0">
                <a:solidFill>
                  <a:srgbClr val="002060"/>
                </a:solidFill>
              </a:rPr>
              <a:t> and </a:t>
            </a:r>
            <a:r>
              <a:rPr lang="es-ES" sz="1600" b="1" dirty="0" err="1">
                <a:solidFill>
                  <a:srgbClr val="002060"/>
                </a:solidFill>
              </a:rPr>
              <a:t>Electronic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Systems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Society</a:t>
            </a:r>
            <a:r>
              <a:rPr lang="es-ES" sz="1600" b="1" dirty="0">
                <a:solidFill>
                  <a:srgbClr val="002060"/>
                </a:solidFill>
              </a:rPr>
              <a:t>, </a:t>
            </a:r>
            <a:r>
              <a:rPr lang="es-ES" sz="1600" b="1" dirty="0" err="1">
                <a:solidFill>
                  <a:srgbClr val="002060"/>
                </a:solidFill>
              </a:rPr>
              <a:t>Lightwave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Technology</a:t>
            </a:r>
            <a:r>
              <a:rPr lang="es-ES" sz="1600" b="1" dirty="0">
                <a:solidFill>
                  <a:srgbClr val="002060"/>
                </a:solidFill>
              </a:rPr>
              <a:t>, </a:t>
            </a:r>
            <a:r>
              <a:rPr lang="es-ES" sz="1600" b="1" dirty="0" err="1">
                <a:solidFill>
                  <a:srgbClr val="002060"/>
                </a:solidFill>
              </a:rPr>
              <a:t>Journal</a:t>
            </a:r>
            <a:r>
              <a:rPr lang="es-ES" sz="1600" b="1" dirty="0">
                <a:solidFill>
                  <a:srgbClr val="002060"/>
                </a:solidFill>
              </a:rPr>
              <a:t> of  (</a:t>
            </a:r>
            <a:r>
              <a:rPr lang="es-ES" sz="1600" b="1" dirty="0" smtClean="0">
                <a:solidFill>
                  <a:srgbClr val="002060"/>
                </a:solidFill>
              </a:rPr>
              <a:t>Volume:24, </a:t>
            </a:r>
            <a:r>
              <a:rPr lang="es-ES" sz="1600" b="1" dirty="0">
                <a:solidFill>
                  <a:srgbClr val="002060"/>
                </a:solidFill>
              </a:rPr>
              <a:t> </a:t>
            </a:r>
            <a:r>
              <a:rPr lang="es-ES" sz="1600" b="1" dirty="0" err="1">
                <a:solidFill>
                  <a:srgbClr val="002060"/>
                </a:solidFill>
              </a:rPr>
              <a:t>Issue</a:t>
            </a:r>
            <a:r>
              <a:rPr lang="es-ES" sz="1600" b="1" dirty="0">
                <a:solidFill>
                  <a:srgbClr val="002060"/>
                </a:solidFill>
              </a:rPr>
              <a:t>: 12 ). </a:t>
            </a:r>
            <a:endParaRPr lang="es-ES" sz="1600" b="1" dirty="0" smtClean="0">
              <a:solidFill>
                <a:srgbClr val="002060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endParaRPr lang="es-ES" sz="1600" b="1" dirty="0" smtClean="0">
              <a:solidFill>
                <a:srgbClr val="002060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s-ES" sz="1600" b="1" dirty="0" err="1" smtClean="0">
                <a:solidFill>
                  <a:srgbClr val="002060"/>
                </a:solidFill>
              </a:rPr>
              <a:t>Frauel</a:t>
            </a:r>
            <a:r>
              <a:rPr lang="es-ES" sz="1600" b="1" dirty="0" smtClean="0">
                <a:solidFill>
                  <a:srgbClr val="002060"/>
                </a:solidFill>
              </a:rPr>
              <a:t> </a:t>
            </a:r>
            <a:r>
              <a:rPr lang="es-ES" sz="1600" b="1" dirty="0">
                <a:solidFill>
                  <a:srgbClr val="002060"/>
                </a:solidFill>
              </a:rPr>
              <a:t>Y., Castro A., </a:t>
            </a:r>
            <a:r>
              <a:rPr lang="es-ES" sz="1600" b="1" dirty="0" err="1">
                <a:solidFill>
                  <a:srgbClr val="002060"/>
                </a:solidFill>
              </a:rPr>
              <a:t>Naughton</a:t>
            </a:r>
            <a:r>
              <a:rPr lang="es-ES" sz="1600" b="1" dirty="0">
                <a:solidFill>
                  <a:srgbClr val="002060"/>
                </a:solidFill>
              </a:rPr>
              <a:t> T. J., </a:t>
            </a:r>
            <a:r>
              <a:rPr lang="es-ES" sz="1600" b="1" dirty="0" err="1">
                <a:solidFill>
                  <a:srgbClr val="002060"/>
                </a:solidFill>
              </a:rPr>
              <a:t>Javidi</a:t>
            </a:r>
            <a:r>
              <a:rPr lang="es-ES" sz="1600" b="1" dirty="0">
                <a:solidFill>
                  <a:srgbClr val="002060"/>
                </a:solidFill>
              </a:rPr>
              <a:t> B. “Security </a:t>
            </a:r>
            <a:r>
              <a:rPr lang="es-ES" sz="1600" b="1" dirty="0" err="1">
                <a:solidFill>
                  <a:srgbClr val="002060"/>
                </a:solidFill>
              </a:rPr>
              <a:t>analysis</a:t>
            </a:r>
            <a:r>
              <a:rPr lang="es-ES" sz="1600" b="1" dirty="0">
                <a:solidFill>
                  <a:srgbClr val="002060"/>
                </a:solidFill>
              </a:rPr>
              <a:t> of </a:t>
            </a:r>
            <a:r>
              <a:rPr lang="es-ES" sz="1600" b="1" dirty="0" err="1">
                <a:solidFill>
                  <a:srgbClr val="002060"/>
                </a:solidFill>
              </a:rPr>
              <a:t>optical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encryption</a:t>
            </a:r>
            <a:r>
              <a:rPr lang="es-ES" sz="1600" b="1" dirty="0">
                <a:solidFill>
                  <a:srgbClr val="002060"/>
                </a:solidFill>
              </a:rPr>
              <a:t>”. </a:t>
            </a:r>
            <a:r>
              <a:rPr lang="es-ES" sz="1600" b="1" dirty="0" err="1">
                <a:solidFill>
                  <a:srgbClr val="002060"/>
                </a:solidFill>
              </a:rPr>
              <a:t>Unmanned</a:t>
            </a:r>
            <a:r>
              <a:rPr lang="es-ES" sz="1600" b="1" dirty="0">
                <a:solidFill>
                  <a:srgbClr val="002060"/>
                </a:solidFill>
              </a:rPr>
              <a:t>/</a:t>
            </a:r>
            <a:r>
              <a:rPr lang="es-ES" sz="1600" b="1" dirty="0" err="1">
                <a:solidFill>
                  <a:srgbClr val="002060"/>
                </a:solidFill>
              </a:rPr>
              <a:t>Unattended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Sensors</a:t>
            </a:r>
            <a:r>
              <a:rPr lang="es-ES" sz="1600" b="1" dirty="0">
                <a:solidFill>
                  <a:srgbClr val="002060"/>
                </a:solidFill>
              </a:rPr>
              <a:t> and Sensor Networks II. </a:t>
            </a:r>
            <a:r>
              <a:rPr lang="es-ES" sz="1600" b="1" dirty="0" err="1">
                <a:solidFill>
                  <a:srgbClr val="002060"/>
                </a:solidFill>
              </a:rPr>
              <a:t>Edited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by</a:t>
            </a:r>
            <a:r>
              <a:rPr lang="es-ES" sz="1600" b="1" dirty="0">
                <a:solidFill>
                  <a:srgbClr val="002060"/>
                </a:solidFill>
              </a:rPr>
              <a:t> </a:t>
            </a:r>
            <a:r>
              <a:rPr lang="es-ES" sz="1600" b="1" dirty="0" err="1">
                <a:solidFill>
                  <a:srgbClr val="002060"/>
                </a:solidFill>
              </a:rPr>
              <a:t>Carapezza</a:t>
            </a:r>
            <a:r>
              <a:rPr lang="es-ES" sz="1600" b="1" dirty="0">
                <a:solidFill>
                  <a:srgbClr val="002060"/>
                </a:solidFill>
              </a:rPr>
              <a:t>, Edward M. </a:t>
            </a:r>
            <a:r>
              <a:rPr lang="es-ES" sz="1600" b="1" dirty="0" err="1">
                <a:solidFill>
                  <a:srgbClr val="002060"/>
                </a:solidFill>
              </a:rPr>
              <a:t>Proceedings</a:t>
            </a:r>
            <a:r>
              <a:rPr lang="es-ES" sz="1600" b="1" dirty="0">
                <a:solidFill>
                  <a:srgbClr val="002060"/>
                </a:solidFill>
              </a:rPr>
              <a:t> of </a:t>
            </a:r>
            <a:r>
              <a:rPr lang="es-ES" sz="1600" b="1" dirty="0" err="1">
                <a:solidFill>
                  <a:srgbClr val="002060"/>
                </a:solidFill>
              </a:rPr>
              <a:t>the</a:t>
            </a:r>
            <a:r>
              <a:rPr lang="es-ES" sz="1600" b="1" dirty="0">
                <a:solidFill>
                  <a:srgbClr val="002060"/>
                </a:solidFill>
              </a:rPr>
              <a:t> SPIE, </a:t>
            </a:r>
            <a:r>
              <a:rPr lang="es-ES" sz="1600" b="1" dirty="0" err="1">
                <a:solidFill>
                  <a:srgbClr val="002060"/>
                </a:solidFill>
              </a:rPr>
              <a:t>Volume</a:t>
            </a:r>
            <a:r>
              <a:rPr lang="es-ES" sz="1600" b="1" dirty="0">
                <a:solidFill>
                  <a:srgbClr val="002060"/>
                </a:solidFill>
              </a:rPr>
              <a:t> 5986, pp. 25-34 (2005).</a:t>
            </a:r>
          </a:p>
        </p:txBody>
      </p:sp>
      <p:pic>
        <p:nvPicPr>
          <p:cNvPr id="11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80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http://www.zenlifesolutions.com/wp-content/uploads/2011/04/Smile-Quotes-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027" y="1903464"/>
            <a:ext cx="2376264" cy="178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915816" y="3573016"/>
            <a:ext cx="295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GRACIAS!</a:t>
            </a:r>
            <a:endParaRPr lang="es-ES" sz="4000" dirty="0"/>
          </a:p>
        </p:txBody>
      </p:sp>
      <p:sp>
        <p:nvSpPr>
          <p:cNvPr id="8" name="AutoShape 2" descr="http://3.bp.blogspot.com/-cF6cj3ykkBY/UAMq9t0rSII/AAAAAAAAFBs/rDKdkhmCyrg/s1600/preguntas_y_respuestas_experto_en_Emprendimiento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7652" name="Picture 4" descr="http://3.bp.blogspot.com/-cF6cj3ykkBY/UAMq9t0rSII/AAAAAAAAFBs/rDKdkhmCyrg/s1600/preguntas_y_respuestas_experto_en_Emprendimient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582" y="4653137"/>
            <a:ext cx="1447698" cy="144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560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MARCO TEÓRICO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10</a:t>
            </a:r>
            <a:endParaRPr lang="es-ES" b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395536" y="162880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MULTIPLEXACIÓN POR DIVISIÓN DE FRECUENCIAS ORTOGONALES: OFDM</a:t>
            </a:r>
          </a:p>
          <a:p>
            <a:endParaRPr lang="es-ES" dirty="0"/>
          </a:p>
        </p:txBody>
      </p:sp>
      <p:sp>
        <p:nvSpPr>
          <p:cNvPr id="3" name="2 CuadroTexto"/>
          <p:cNvSpPr txBox="1"/>
          <p:nvPr/>
        </p:nvSpPr>
        <p:spPr>
          <a:xfrm>
            <a:off x="1020564" y="5723964"/>
            <a:ext cx="707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TRANSMISOR OFDM. (SKLAR B. - 2005).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7 CuadroTexto"/>
              <p:cNvSpPr txBox="1"/>
              <p:nvPr/>
            </p:nvSpPr>
            <p:spPr>
              <a:xfrm>
                <a:off x="179512" y="4465523"/>
                <a:ext cx="2779822" cy="438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000" b="0" i="0" smtClean="0">
                          <a:latin typeface="Cambria Math"/>
                        </a:rPr>
                        <m:t>s</m:t>
                      </m:r>
                      <m:r>
                        <a:rPr lang="es-ES" sz="2000" b="0" i="1" smtClean="0">
                          <a:latin typeface="Cambria Math"/>
                        </a:rPr>
                        <m:t>(</m:t>
                      </m:r>
                      <m:r>
                        <a:rPr lang="es-ES" sz="2000" b="0" i="1" smtClean="0">
                          <a:latin typeface="Cambria Math"/>
                        </a:rPr>
                        <m:t>𝑡</m:t>
                      </m:r>
                      <m:r>
                        <a:rPr lang="es-ES" sz="2000" b="0" i="1" smtClean="0">
                          <a:latin typeface="Cambria Math"/>
                        </a:rPr>
                        <m:t>)=</m:t>
                      </m:r>
                      <m:r>
                        <a:rPr lang="es-ES" sz="2000" b="0" i="1" smtClean="0">
                          <a:latin typeface="Cambria Math"/>
                        </a:rPr>
                        <m:t>𝑅𝑒</m:t>
                      </m:r>
                      <m:d>
                        <m:dPr>
                          <m:begChr m:val="{"/>
                          <m:endChr m:val="}"/>
                          <m:ctrlPr>
                            <a:rPr lang="es-E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2000" b="0" i="1" smtClean="0">
                              <a:latin typeface="Cambria Math"/>
                            </a:rPr>
                            <m:t>𝑣</m:t>
                          </m:r>
                          <m:r>
                            <a:rPr lang="es-ES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s-ES" sz="20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s-ES" sz="2000" b="0" i="1" smtClean="0"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s-ES" sz="20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20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sz="20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s-ES" sz="20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s-ES" sz="2000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s-ES" sz="20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b="0" i="1" smtClean="0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s-ES" sz="2000" b="0" i="1" smtClean="0"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s-ES" sz="20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8" name="7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465523"/>
                <a:ext cx="2779822" cy="438262"/>
              </a:xfrm>
              <a:prstGeom prst="rect">
                <a:avLst/>
              </a:prstGeom>
              <a:blipFill rotWithShape="1">
                <a:blip r:embed="rId3"/>
                <a:stretch>
                  <a:fillRect b="-1126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 descr="http://upload.wikimedia.org/wikipedia/commons/thumb/4/4e/OFDM_transmitter_ideal.png/800px-OFDM_transmitter_ide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73563"/>
            <a:ext cx="7620000" cy="2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14 CuadroTexto"/>
              <p:cNvSpPr txBox="1"/>
              <p:nvPr/>
            </p:nvSpPr>
            <p:spPr>
              <a:xfrm>
                <a:off x="179512" y="5120913"/>
                <a:ext cx="2779822" cy="958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>
                          <a:latin typeface="Cambria Math"/>
                        </a:rPr>
                        <m:t>𝑣</m:t>
                      </m:r>
                      <m:r>
                        <a:rPr lang="es-ES" sz="2000" b="0" i="1" smtClean="0">
                          <a:latin typeface="Cambria Math"/>
                        </a:rPr>
                        <m:t>(</m:t>
                      </m:r>
                      <m:r>
                        <a:rPr lang="es-ES" sz="2000" b="0" i="1" smtClean="0">
                          <a:latin typeface="Cambria Math"/>
                        </a:rPr>
                        <m:t>𝑡</m:t>
                      </m:r>
                      <m:r>
                        <a:rPr lang="es-ES" sz="2000" b="0" i="1" smtClean="0">
                          <a:latin typeface="Cambria Math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s-ES" sz="20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s-ES" sz="20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s-ES" sz="2000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s-ES" sz="2000" b="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s-ES" sz="20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sz="20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ES" sz="20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20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sz="20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s-ES" sz="20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s-ES" sz="2000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r>
                                <a:rPr lang="es-ES" sz="2000" b="0" i="1" smtClean="0">
                                  <a:latin typeface="Cambria Math"/>
                                  <a:ea typeface="Cambria Math"/>
                                </a:rPr>
                                <m:t>𝑘𝑡</m:t>
                              </m:r>
                              <m:r>
                                <a:rPr lang="es-ES" sz="2000" b="0" i="1" smtClean="0">
                                  <a:latin typeface="Cambria Math"/>
                                  <a:ea typeface="Cambria Math"/>
                                </a:rPr>
                                <m:t>/</m:t>
                              </m:r>
                              <m:r>
                                <a:rPr lang="es-ES" sz="20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15" name="1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120913"/>
                <a:ext cx="2779822" cy="95808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15 CuadroTexto"/>
              <p:cNvSpPr txBox="1"/>
              <p:nvPr/>
            </p:nvSpPr>
            <p:spPr>
              <a:xfrm>
                <a:off x="3347864" y="4544659"/>
                <a:ext cx="5649905" cy="104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200" b="0" i="0" smtClean="0">
                          <a:latin typeface="Cambria Math"/>
                        </a:rPr>
                        <m:t>s</m:t>
                      </m:r>
                      <m:r>
                        <a:rPr lang="es-ES" sz="2200" b="0" i="1" smtClean="0">
                          <a:latin typeface="Cambria Math"/>
                        </a:rPr>
                        <m:t>(</m:t>
                      </m:r>
                      <m:r>
                        <a:rPr lang="es-ES" sz="2200" b="0" i="1" smtClean="0">
                          <a:latin typeface="Cambria Math"/>
                        </a:rPr>
                        <m:t>𝑡</m:t>
                      </m:r>
                      <m:r>
                        <a:rPr lang="es-ES" sz="2200" b="0" i="1" smtClean="0">
                          <a:latin typeface="Cambria Math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s-ES" sz="22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2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s-ES" sz="2200" b="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s-ES" sz="2200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s-ES" sz="2200" b="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s-ES" sz="2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2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sz="2200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sz="2200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s-ES" sz="2200" b="0" i="1" smtClean="0">
                              <a:latin typeface="Cambria Math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s-ES" sz="2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22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s-ES" sz="2200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E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2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s-E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s-ES" sz="2200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s-ES" sz="22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s-E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s-ES" sz="22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s-ES" sz="22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s-ES" sz="2200" b="0" i="1" smtClean="0">
                                  <a:latin typeface="Cambria Math"/>
                                  <a:ea typeface="Cambria Math"/>
                                </a:rPr>
                                <m:t>𝑎𝑟𝑔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E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200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s-ES" sz="2200" b="0" i="1" smtClean="0">
                                          <a:latin typeface="Cambria Math"/>
                                          <a:ea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s-ES" sz="2200" dirty="0"/>
              </a:p>
            </p:txBody>
          </p:sp>
        </mc:Choice>
        <mc:Fallback xmlns="">
          <p:sp>
            <p:nvSpPr>
              <p:cNvPr id="16" name="1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4544659"/>
                <a:ext cx="5649905" cy="104458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9 Cerrar llave"/>
          <p:cNvSpPr/>
          <p:nvPr/>
        </p:nvSpPr>
        <p:spPr>
          <a:xfrm>
            <a:off x="2959334" y="4631312"/>
            <a:ext cx="244514" cy="9870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7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17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242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5" grpId="0"/>
      <p:bldP spid="16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MARCO TEÓRICO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11</a:t>
            </a:r>
            <a:endParaRPr lang="es-ES" b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395536" y="162880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MULTIPLEXACIÓN POR DIVISIÓN DE FRECUENCIAS ORTOGONALES: OFDM</a:t>
            </a:r>
          </a:p>
          <a:p>
            <a:endParaRPr lang="es-ES" dirty="0"/>
          </a:p>
        </p:txBody>
      </p:sp>
      <p:pic>
        <p:nvPicPr>
          <p:cNvPr id="4098" name="Picture 2" descr="http://upload.wikimedia.org/wikipedia/commons/thumb/9/90/OFDM_receiver_ideal.png/800px-OFDM_receiver_ide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93" y="2275132"/>
            <a:ext cx="8109939" cy="241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948556" y="5651956"/>
            <a:ext cx="707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RECEPTOR </a:t>
            </a:r>
            <a:r>
              <a:rPr lang="es-ES" b="1" dirty="0"/>
              <a:t>OFDM. </a:t>
            </a:r>
            <a:r>
              <a:rPr lang="es-ES" b="1" dirty="0" smtClean="0"/>
              <a:t>(SKLAR B.- </a:t>
            </a:r>
            <a:r>
              <a:rPr lang="es-ES" b="1" dirty="0"/>
              <a:t>2005).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7 CuadroTexto"/>
              <p:cNvSpPr txBox="1"/>
              <p:nvPr/>
            </p:nvSpPr>
            <p:spPr>
              <a:xfrm>
                <a:off x="1703202" y="4963495"/>
                <a:ext cx="58931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/>
                        </a:rPr>
                        <m:t>𝑟</m:t>
                      </m:r>
                      <m:d>
                        <m:dPr>
                          <m:ctrlPr>
                            <a:rPr lang="es-E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s-ES" sz="2400" i="1" smtClean="0">
                          <a:latin typeface="Cambria Math"/>
                        </a:rPr>
                        <m:t>=</m:t>
                      </m:r>
                      <m:r>
                        <a:rPr lang="es-ES" sz="2400" b="0" i="1" smtClean="0">
                          <a:latin typeface="Cambria Math"/>
                        </a:rPr>
                        <m:t>𝑠</m:t>
                      </m:r>
                      <m:d>
                        <m:dPr>
                          <m:ctrlPr>
                            <a:rPr lang="es-E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s-ES" sz="2400" b="0" i="1" smtClean="0">
                          <a:latin typeface="Cambria Math"/>
                        </a:rPr>
                        <m:t>+</m:t>
                      </m:r>
                      <m:r>
                        <a:rPr lang="es-ES" sz="2400" b="0" i="1" smtClean="0">
                          <a:latin typeface="Cambria Math"/>
                        </a:rPr>
                        <m:t>𝑜</m:t>
                      </m:r>
                      <m:d>
                        <m:dPr>
                          <m:ctrlPr>
                            <a:rPr lang="es-E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s-ES" sz="2400" b="0" i="1" smtClean="0">
                          <a:latin typeface="Cambria Math"/>
                        </a:rPr>
                        <m:t>;  </m:t>
                      </m:r>
                      <m:r>
                        <a:rPr lang="es-ES" sz="2400" b="0" i="1" smtClean="0">
                          <a:latin typeface="Cambria Math"/>
                        </a:rPr>
                        <m:t>𝑜</m:t>
                      </m:r>
                      <m:d>
                        <m:dPr>
                          <m:ctrlPr>
                            <a:rPr lang="es-E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s-ES" sz="2400" b="0" i="1" smtClean="0">
                          <a:latin typeface="Cambria Math"/>
                        </a:rPr>
                        <m:t> </m:t>
                      </m:r>
                      <m:r>
                        <a:rPr lang="es-ES" sz="2400" b="0" i="1" smtClean="0">
                          <a:latin typeface="Cambria Math"/>
                        </a:rPr>
                        <m:t>𝑟𝑢𝑖𝑑𝑜</m:t>
                      </m:r>
                      <m:r>
                        <a:rPr lang="es-ES" sz="2400" b="0" i="1" smtClean="0">
                          <a:latin typeface="Cambria Math"/>
                        </a:rPr>
                        <m:t> </m:t>
                      </m:r>
                      <m:r>
                        <a:rPr lang="es-ES" sz="2400" b="0" i="1" smtClean="0">
                          <a:latin typeface="Cambria Math"/>
                        </a:rPr>
                        <m:t>𝑔𝑎𝑢𝑠𝑠𝑖𝑎𝑛𝑜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8" name="7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202" y="4963495"/>
                <a:ext cx="5893134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217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MARCO TEÓRICO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12</a:t>
            </a:r>
            <a:endParaRPr lang="es-ES" b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395536" y="1556792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MULTIPLEXACIÓN POR DIVISIÓN DE FRECUENCIAS ORTOGONALES: OFDM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683568" y="5517232"/>
            <a:ext cx="3888432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600" b="1" dirty="0" smtClean="0"/>
              <a:t>COMPARACIÓN MONOPORTADORA</a:t>
            </a:r>
          </a:p>
          <a:p>
            <a:pPr algn="just"/>
            <a:r>
              <a:rPr lang="es-ES" sz="1600" b="1" dirty="0" smtClean="0"/>
              <a:t>VS MULTIPORTADORA. </a:t>
            </a:r>
            <a:r>
              <a:rPr lang="es-CO" sz="1600" b="1" i="1" dirty="0" smtClean="0"/>
              <a:t>J.A.R.C. 2007-2008.</a:t>
            </a:r>
            <a:endParaRPr lang="es-CO" sz="1600" b="1" i="1" dirty="0"/>
          </a:p>
        </p:txBody>
      </p:sp>
      <p:sp>
        <p:nvSpPr>
          <p:cNvPr id="17" name="4 Marcador de contenido"/>
          <p:cNvSpPr>
            <a:spLocks noGrp="1"/>
          </p:cNvSpPr>
          <p:nvPr>
            <p:ph sz="half" idx="1"/>
          </p:nvPr>
        </p:nvSpPr>
        <p:spPr>
          <a:xfrm>
            <a:off x="533400" y="1340768"/>
            <a:ext cx="4038600" cy="4525963"/>
          </a:xfrm>
        </p:spPr>
        <p:txBody>
          <a:bodyPr>
            <a:normAutofit/>
          </a:bodyPr>
          <a:lstStyle/>
          <a:p>
            <a:endParaRPr lang="es-CO" sz="1400" dirty="0" smtClean="0"/>
          </a:p>
          <a:p>
            <a:endParaRPr lang="es-CO" sz="1400" dirty="0"/>
          </a:p>
          <a:p>
            <a:endParaRPr lang="es-CO" sz="1400" dirty="0" smtClean="0"/>
          </a:p>
          <a:p>
            <a:endParaRPr lang="es-CO" sz="1400" dirty="0"/>
          </a:p>
          <a:p>
            <a:endParaRPr lang="es-CO" sz="1400" dirty="0" smtClean="0"/>
          </a:p>
          <a:p>
            <a:endParaRPr lang="es-CO" sz="1400" dirty="0"/>
          </a:p>
          <a:p>
            <a:endParaRPr lang="es-CO" sz="1400" dirty="0" smtClean="0"/>
          </a:p>
          <a:p>
            <a:r>
              <a:rPr lang="es-CO" sz="1400" dirty="0" smtClean="0"/>
              <a:t>Pulsos de símbolos</a:t>
            </a:r>
            <a:r>
              <a:rPr lang="es-CO" sz="1400" i="1" dirty="0" smtClean="0"/>
              <a:t> ≈</a:t>
            </a:r>
            <a:r>
              <a:rPr lang="es-CO" sz="1400" dirty="0" smtClean="0"/>
              <a:t> 1/B.</a:t>
            </a:r>
          </a:p>
          <a:p>
            <a:r>
              <a:rPr lang="es-CO" sz="1400" dirty="0" smtClean="0"/>
              <a:t>Canal varia significativamente: selectividad en frecuencia.</a:t>
            </a:r>
          </a:p>
          <a:p>
            <a:r>
              <a:rPr lang="es-CO" sz="1400" dirty="0" smtClean="0"/>
              <a:t>IES es comparativamente larga(afecta a varios símbolos).</a:t>
            </a:r>
          </a:p>
          <a:p>
            <a:r>
              <a:rPr lang="es-CO" sz="1400" dirty="0" smtClean="0"/>
              <a:t>Un ecualizador complejo.</a:t>
            </a:r>
          </a:p>
          <a:p>
            <a:r>
              <a:rPr lang="es-CO" sz="1400" dirty="0" smtClean="0"/>
              <a:t>Pobre eficiencia espectral por las bandas de guarda.</a:t>
            </a:r>
          </a:p>
          <a:p>
            <a:r>
              <a:rPr lang="es-CO" sz="1400" dirty="0" smtClean="0"/>
              <a:t>Un único modulador.</a:t>
            </a:r>
          </a:p>
          <a:p>
            <a:r>
              <a:rPr lang="es-CO" sz="1400" dirty="0" smtClean="0"/>
              <a:t>Una potencia fija y  única constelación.</a:t>
            </a:r>
          </a:p>
        </p:txBody>
      </p:sp>
      <p:sp>
        <p:nvSpPr>
          <p:cNvPr id="18" name="5 Marcador de contenido"/>
          <p:cNvSpPr txBox="1">
            <a:spLocks/>
          </p:cNvSpPr>
          <p:nvPr/>
        </p:nvSpPr>
        <p:spPr>
          <a:xfrm>
            <a:off x="4716016" y="1484784"/>
            <a:ext cx="4176464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sz="1400" dirty="0" smtClean="0"/>
          </a:p>
          <a:p>
            <a:endParaRPr lang="es-CO" sz="1400" dirty="0" smtClean="0"/>
          </a:p>
          <a:p>
            <a:endParaRPr lang="es-CO" sz="1400" dirty="0" smtClean="0"/>
          </a:p>
          <a:p>
            <a:endParaRPr lang="es-CO" sz="1400" dirty="0" smtClean="0"/>
          </a:p>
          <a:p>
            <a:endParaRPr lang="es-CO" sz="1400" dirty="0" smtClean="0"/>
          </a:p>
          <a:p>
            <a:endParaRPr lang="es-CO" sz="1400" dirty="0" smtClean="0"/>
          </a:p>
          <a:p>
            <a:endParaRPr lang="es-CO" sz="1400" dirty="0" smtClean="0"/>
          </a:p>
          <a:p>
            <a:r>
              <a:rPr lang="es-CO" sz="1400" dirty="0" smtClean="0"/>
              <a:t>Suma de </a:t>
            </a:r>
            <a:r>
              <a:rPr lang="es-CO" sz="1400" i="1" dirty="0" smtClean="0"/>
              <a:t>N </a:t>
            </a:r>
            <a:r>
              <a:rPr lang="es-CO" sz="1400" dirty="0" smtClean="0"/>
              <a:t>pulsos muy largos.</a:t>
            </a:r>
          </a:p>
          <a:p>
            <a:r>
              <a:rPr lang="es-CO" sz="1400" dirty="0" smtClean="0"/>
              <a:t>Función de transferencia de canal es aprox. </a:t>
            </a:r>
            <a:r>
              <a:rPr lang="es-CO" sz="1400" dirty="0" err="1" smtClean="0"/>
              <a:t>cte</a:t>
            </a:r>
            <a:r>
              <a:rPr lang="es-CO" sz="1400" dirty="0" smtClean="0"/>
              <a:t> por </a:t>
            </a:r>
            <a:r>
              <a:rPr lang="es-CO" sz="1400" dirty="0" err="1" smtClean="0"/>
              <a:t>subcanal</a:t>
            </a:r>
            <a:r>
              <a:rPr lang="es-CO" sz="1400" dirty="0" smtClean="0"/>
              <a:t>.</a:t>
            </a:r>
          </a:p>
          <a:p>
            <a:r>
              <a:rPr lang="es-CO" sz="1400" dirty="0" smtClean="0"/>
              <a:t>Para cada </a:t>
            </a:r>
            <a:r>
              <a:rPr lang="es-CO" sz="1400" dirty="0" err="1" smtClean="0"/>
              <a:t>subcanal</a:t>
            </a:r>
            <a:r>
              <a:rPr lang="es-CO" sz="1400" dirty="0" smtClean="0"/>
              <a:t> la IES es comparativamente corta(afecta a pocos símbolos).</a:t>
            </a:r>
          </a:p>
          <a:p>
            <a:r>
              <a:rPr lang="es-CO" sz="1400" i="1" dirty="0" smtClean="0"/>
              <a:t>N</a:t>
            </a:r>
            <a:r>
              <a:rPr lang="es-CO" sz="1400" dirty="0" smtClean="0"/>
              <a:t> ecualizadores simples para cada </a:t>
            </a:r>
            <a:r>
              <a:rPr lang="es-CO" sz="1400" dirty="0" err="1" smtClean="0"/>
              <a:t>subcanal</a:t>
            </a:r>
            <a:r>
              <a:rPr lang="es-CO" sz="1400" dirty="0" smtClean="0"/>
              <a:t>.</a:t>
            </a:r>
          </a:p>
          <a:p>
            <a:r>
              <a:rPr lang="es-CO" sz="1400" dirty="0" smtClean="0"/>
              <a:t>Pobre eficiencia espectral por las bandas de guarda → Solución: solapamiento de canales mediante portadoras ortogonales.</a:t>
            </a:r>
          </a:p>
          <a:p>
            <a:r>
              <a:rPr lang="es-CO" sz="1400" dirty="0" smtClean="0"/>
              <a:t>Requiere </a:t>
            </a:r>
            <a:r>
              <a:rPr lang="es-CO" sz="1400" i="1" dirty="0" smtClean="0"/>
              <a:t>N </a:t>
            </a:r>
            <a:r>
              <a:rPr lang="es-CO" sz="1400" dirty="0" smtClean="0"/>
              <a:t>moduladores →Solución: implementación por FFT.</a:t>
            </a:r>
          </a:p>
          <a:p>
            <a:r>
              <a:rPr lang="es-CO" sz="1400" dirty="0" smtClean="0"/>
              <a:t>Uso de distintas potencias y constelaciones en cada portadora (</a:t>
            </a:r>
            <a:r>
              <a:rPr lang="es-CO" sz="1400" i="1" dirty="0" smtClean="0"/>
              <a:t>bit </a:t>
            </a:r>
            <a:r>
              <a:rPr lang="es-CO" sz="1400" i="1" dirty="0" err="1" smtClean="0"/>
              <a:t>loading</a:t>
            </a:r>
            <a:r>
              <a:rPr lang="es-CO" sz="1400" dirty="0" smtClean="0"/>
              <a:t>).</a:t>
            </a:r>
          </a:p>
          <a:p>
            <a:endParaRPr lang="es-CO" sz="140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916832"/>
            <a:ext cx="2533383" cy="1217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81" y="1988840"/>
            <a:ext cx="3235846" cy="1196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Flecha curvada hacia la derecha"/>
          <p:cNvSpPr/>
          <p:nvPr/>
        </p:nvSpPr>
        <p:spPr>
          <a:xfrm>
            <a:off x="4572000" y="3933056"/>
            <a:ext cx="216024" cy="3376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1" name="20 Flecha curvada hacia la derecha"/>
          <p:cNvSpPr/>
          <p:nvPr/>
        </p:nvSpPr>
        <p:spPr>
          <a:xfrm>
            <a:off x="331912" y="3573016"/>
            <a:ext cx="216024" cy="3376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2" name="21 Flecha curvada hacia la derecha"/>
          <p:cNvSpPr/>
          <p:nvPr/>
        </p:nvSpPr>
        <p:spPr>
          <a:xfrm>
            <a:off x="331912" y="4077072"/>
            <a:ext cx="207640" cy="3376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3" name="22 Flecha curvada hacia la derecha"/>
          <p:cNvSpPr/>
          <p:nvPr/>
        </p:nvSpPr>
        <p:spPr>
          <a:xfrm>
            <a:off x="4572000" y="3501008"/>
            <a:ext cx="216024" cy="3376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24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24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204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21" grpId="0" animBg="1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MARCO TEÓRICO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13</a:t>
            </a:r>
            <a:endParaRPr lang="es-ES" b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395536" y="162880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CRIPTOGRAFÍA ÓPTICA DIGITAL</a:t>
            </a:r>
          </a:p>
          <a:p>
            <a:endParaRPr lang="es-ES" dirty="0"/>
          </a:p>
        </p:txBody>
      </p:sp>
      <p:pic>
        <p:nvPicPr>
          <p:cNvPr id="3074" name="Picture 2" descr="http://passagenproject.com/blog16/wp-content/uploads/2012/10/Christiaan_Huygens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34860"/>
            <a:ext cx="1475642" cy="198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upload.wikimedia.org/wikipedia/commons/thumb/0/02/Augustin_Fresnel.jpg/220px-Augustin_Fresn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265" y="1700808"/>
            <a:ext cx="1644135" cy="201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4499992" y="3933056"/>
            <a:ext cx="358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PRINCIPIO DE HUYGENS-FRESNEL</a:t>
            </a:r>
            <a:endParaRPr lang="es-E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7 CuadroTexto"/>
              <p:cNvSpPr txBox="1"/>
              <p:nvPr/>
            </p:nvSpPr>
            <p:spPr>
              <a:xfrm>
                <a:off x="323528" y="2275131"/>
                <a:ext cx="3554435" cy="7396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/>
                        </a:rPr>
                        <m:t>𝑈</m:t>
                      </m:r>
                      <m:d>
                        <m:d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s-ES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/>
                            </a:rPr>
                            <m:t>𝑖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</a:rPr>
                            <m:t>λ</m:t>
                          </m:r>
                        </m:den>
                      </m:f>
                      <m:r>
                        <a:rPr lang="es-ES" b="0" i="1" smtClean="0">
                          <a:latin typeface="Cambria Math"/>
                        </a:rPr>
                        <m:t>𝑈</m:t>
                      </m:r>
                      <m:r>
                        <a:rPr lang="es-E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𝑜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)</m:t>
                      </m:r>
                      <m:nary>
                        <m:nary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 smtClean="0">
                              <a:latin typeface="Cambria Math"/>
                            </a:rPr>
                            <m:t>𝑆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s-ES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E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s-ES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s-ES" b="0" i="1" smtClean="0">
                                      <a:latin typeface="Cambria Math"/>
                                    </a:rPr>
                                    <m:t>𝑖𝑘𝑠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s-ES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r>
                            <a:rPr lang="es-ES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</a:rPr>
                            <m:t>χ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s-ES" b="0" i="1" smtClean="0">
                          <a:latin typeface="Cambria Math"/>
                        </a:rPr>
                        <m:t>𝑑𝑆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7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275131"/>
                <a:ext cx="3554435" cy="73969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 descr="http://upload.wikimedia.org/wikipedia/commons/thumb/0/0f/Huygens_Fresnel_Principle.gif/220px-Huygens_Fresnel_Principle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24" y="3351182"/>
            <a:ext cx="2592288" cy="259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3491880" y="4266962"/>
            <a:ext cx="50948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Todo punto de un frente de onda inicial puede considerarse como una fuente de ondas esféricas secundarias que se extienden en todas las direcciones con la misma velocidad, frecuencia y longitud de onda que el frente de onda del que proceden</a:t>
            </a:r>
            <a:r>
              <a:rPr lang="es-ES" dirty="0" smtClean="0"/>
              <a:t>. 1817</a:t>
            </a:r>
            <a:endParaRPr lang="es-ES" dirty="0"/>
          </a:p>
        </p:txBody>
      </p:sp>
      <p:pic>
        <p:nvPicPr>
          <p:cNvPr id="15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980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MARCO TEÓRICO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14</a:t>
            </a:r>
            <a:endParaRPr lang="es-ES" b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395536" y="162880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CRIPTOGRAFÍA ÓPTICA DIGITAL</a:t>
            </a:r>
          </a:p>
          <a:p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16 CuadroTexto"/>
              <p:cNvSpPr txBox="1"/>
              <p:nvPr/>
            </p:nvSpPr>
            <p:spPr>
              <a:xfrm>
                <a:off x="179512" y="5229200"/>
                <a:ext cx="3737946" cy="775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900" b="0" i="1" smtClean="0">
                          <a:latin typeface="Cambria Math"/>
                        </a:rPr>
                        <m:t>𝑈</m:t>
                      </m:r>
                      <m:d>
                        <m:dPr>
                          <m:ctrlPr>
                            <a:rPr lang="es-ES" sz="19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1900" b="0" i="1" smtClean="0"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s-ES" sz="1900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s-ES" sz="19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900" b="0" i="1" smtClean="0">
                              <a:latin typeface="Cambria Math"/>
                            </a:rPr>
                            <m:t>𝑖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1900" b="0" i="1" smtClean="0">
                              <a:latin typeface="Cambria Math"/>
                            </a:rPr>
                            <m:t>λ</m:t>
                          </m:r>
                        </m:den>
                      </m:f>
                      <m:r>
                        <a:rPr lang="es-ES" sz="1900" b="0" i="1" smtClean="0">
                          <a:latin typeface="Cambria Math"/>
                        </a:rPr>
                        <m:t>𝑈</m:t>
                      </m:r>
                      <m:r>
                        <a:rPr lang="es-ES" sz="19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s-ES" sz="19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sz="1900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s-ES" sz="1900" b="0" i="1" smtClean="0">
                              <a:latin typeface="Cambria Math"/>
                            </a:rPr>
                            <m:t>𝑜</m:t>
                          </m:r>
                        </m:sub>
                      </m:sSub>
                      <m:r>
                        <a:rPr lang="es-ES" sz="1900" b="0" i="1" smtClean="0">
                          <a:latin typeface="Cambria Math"/>
                        </a:rPr>
                        <m:t>)</m:t>
                      </m:r>
                      <m:nary>
                        <m:naryPr>
                          <m:ctrlPr>
                            <a:rPr lang="es-ES" sz="19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1900" b="0" i="1" smtClean="0">
                              <a:latin typeface="Cambria Math"/>
                            </a:rPr>
                            <m:t>𝑆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s-ES" sz="19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ES" sz="19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s-ES" sz="1900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s-ES" sz="1900" b="0" i="1" smtClean="0">
                                      <a:latin typeface="Cambria Math"/>
                                    </a:rPr>
                                    <m:t>𝑖𝑘𝑠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s-ES" sz="1900" b="0" i="1" smtClean="0">
                                  <a:latin typeface="Cambria Math"/>
                                </a:rPr>
                                <m:t>𝑠</m:t>
                              </m:r>
                            </m:den>
                          </m:f>
                          <m:r>
                            <a:rPr lang="es-ES" sz="1900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es-ES" sz="1900" b="0" i="1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sz="1900" b="0" i="1" smtClean="0">
                              <a:latin typeface="Cambria Math"/>
                            </a:rPr>
                            <m:t>χ</m:t>
                          </m:r>
                          <m:r>
                            <a:rPr lang="es-ES" sz="1900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s-ES" sz="1900" b="0" i="1" smtClean="0">
                          <a:latin typeface="Cambria Math"/>
                        </a:rPr>
                        <m:t>𝑑𝑆</m:t>
                      </m:r>
                    </m:oMath>
                  </m:oMathPara>
                </a14:m>
                <a:endParaRPr lang="es-ES" sz="1900" dirty="0"/>
              </a:p>
            </p:txBody>
          </p:sp>
        </mc:Choice>
        <mc:Fallback xmlns="">
          <p:sp>
            <p:nvSpPr>
              <p:cNvPr id="17" name="1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229200"/>
                <a:ext cx="3737946" cy="77566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6" y="1978985"/>
            <a:ext cx="6767661" cy="322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14 Conector recto de flecha"/>
          <p:cNvCxnSpPr/>
          <p:nvPr/>
        </p:nvCxnSpPr>
        <p:spPr>
          <a:xfrm>
            <a:off x="3849018" y="5661248"/>
            <a:ext cx="36294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114" y="3356992"/>
            <a:ext cx="432435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24 CuadroTexto"/>
              <p:cNvSpPr txBox="1"/>
              <p:nvPr/>
            </p:nvSpPr>
            <p:spPr>
              <a:xfrm>
                <a:off x="4231269" y="5085184"/>
                <a:ext cx="4661211" cy="10818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200" b="0" i="1" smtClean="0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s-ES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2200" b="0" i="1" smtClean="0">
                              <a:latin typeface="Cambria Math"/>
                            </a:rPr>
                            <m:t>𝑢</m:t>
                          </m:r>
                          <m:r>
                            <a:rPr lang="es-ES" sz="22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s-ES" sz="2200" b="0" i="1" smtClean="0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s-ES" sz="2200" b="0" i="1" smtClean="0">
                          <a:latin typeface="Cambria Math"/>
                        </a:rPr>
                        <m:t>= 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s-ES" sz="22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s-ES" sz="2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s-ES" sz="22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s-ES" sz="22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s-ES" sz="22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s-ES" sz="22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s-ES" sz="22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s-ES" sz="22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s-ES" sz="22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s-ES" sz="2200" b="0" i="1" smtClean="0"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s-ES" sz="2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sz="22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sz="22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s-ES" sz="2200" b="0" i="1" smtClean="0">
                                  <a:latin typeface="Cambria Math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s-ES" sz="2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sz="2200" b="0" i="1" smtClean="0">
                                      <a:latin typeface="Cambria Math"/>
                                    </a:rPr>
                                    <m:t>𝑢𝑥</m:t>
                                  </m:r>
                                  <m:r>
                                    <a:rPr lang="es-ES" sz="2200" b="0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s-ES" sz="2200" b="0" i="1" smtClean="0">
                                      <a:latin typeface="Cambria Math"/>
                                    </a:rPr>
                                    <m:t>𝑣𝑦</m:t>
                                  </m:r>
                                </m:e>
                              </m:d>
                            </m:sup>
                          </m:sSup>
                          <m:r>
                            <a:rPr lang="es-ES" sz="2200" b="0" i="1" smtClean="0">
                              <a:latin typeface="Cambria Math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s-ES" sz="2200" dirty="0"/>
              </a:p>
            </p:txBody>
          </p:sp>
        </mc:Choice>
        <mc:Fallback xmlns="">
          <p:sp>
            <p:nvSpPr>
              <p:cNvPr id="25" name="2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269" y="5085184"/>
                <a:ext cx="4661211" cy="108183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17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513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625" y="1620340"/>
            <a:ext cx="6840760" cy="4201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MARCO TEÓRICO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15</a:t>
            </a:r>
            <a:endParaRPr lang="es-ES" b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395536" y="162880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CRIPTOGRAFÍA ÓPTICA DIGITAL</a:t>
            </a:r>
          </a:p>
          <a:p>
            <a:endParaRPr lang="es-ES" dirty="0"/>
          </a:p>
        </p:txBody>
      </p:sp>
      <p:sp>
        <p:nvSpPr>
          <p:cNvPr id="20" name="19 CuadroTexto"/>
          <p:cNvSpPr txBox="1"/>
          <p:nvPr/>
        </p:nvSpPr>
        <p:spPr>
          <a:xfrm>
            <a:off x="1429569" y="5795972"/>
            <a:ext cx="6598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JAVIDI Y HORNER. 1994</a:t>
            </a:r>
            <a:endParaRPr lang="es-ES" b="1" dirty="0"/>
          </a:p>
        </p:txBody>
      </p:sp>
      <p:pic>
        <p:nvPicPr>
          <p:cNvPr id="11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292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DISEÑO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16</a:t>
            </a:r>
            <a:endParaRPr lang="es-ES" b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395536" y="162880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MULTIPLEXACIÓN POR DIVISIÓN DE FRECUENCIAS ORTOGONALES: OFDM</a:t>
            </a:r>
          </a:p>
          <a:p>
            <a:endParaRPr lang="es-E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987931"/>
            <a:ext cx="6376810" cy="404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CuadroTexto"/>
          <p:cNvSpPr txBox="1"/>
          <p:nvPr/>
        </p:nvSpPr>
        <p:spPr>
          <a:xfrm>
            <a:off x="6844354" y="1916832"/>
            <a:ext cx="20481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smtClean="0"/>
              <a:t>Paul </a:t>
            </a:r>
            <a:r>
              <a:rPr lang="es-ES" sz="1600" b="1" dirty="0" err="1" smtClean="0"/>
              <a:t>Guanming</a:t>
            </a:r>
            <a:r>
              <a:rPr lang="es-ES" sz="1600" b="1" dirty="0" smtClean="0"/>
              <a:t> </a:t>
            </a:r>
            <a:r>
              <a:rPr lang="es-ES" sz="1600" b="1" dirty="0" err="1" smtClean="0"/>
              <a:t>Lin</a:t>
            </a:r>
            <a:r>
              <a:rPr lang="es-ES" sz="1600" b="1" dirty="0" smtClean="0"/>
              <a:t>. OFDM SIMULATION IN MATLAB. </a:t>
            </a:r>
            <a:r>
              <a:rPr lang="es-ES" sz="1600" b="1" dirty="0"/>
              <a:t>California </a:t>
            </a:r>
            <a:r>
              <a:rPr lang="es-ES" sz="1600" b="1" dirty="0" err="1"/>
              <a:t>Polytechnic</a:t>
            </a:r>
            <a:r>
              <a:rPr lang="es-ES" sz="1600" b="1" dirty="0"/>
              <a:t> </a:t>
            </a:r>
            <a:r>
              <a:rPr lang="es-ES" sz="1600" b="1" dirty="0" err="1"/>
              <a:t>State</a:t>
            </a:r>
            <a:r>
              <a:rPr lang="es-ES" sz="1600" b="1" dirty="0"/>
              <a:t> </a:t>
            </a:r>
            <a:r>
              <a:rPr lang="es-ES" sz="1600" b="1" dirty="0" err="1" smtClean="0"/>
              <a:t>University</a:t>
            </a:r>
            <a:r>
              <a:rPr lang="es-ES" sz="1600" b="1" dirty="0" smtClean="0"/>
              <a:t>.</a:t>
            </a:r>
          </a:p>
          <a:p>
            <a:pPr algn="ctr"/>
            <a:r>
              <a:rPr lang="es-ES" sz="1600" b="1" dirty="0" smtClean="0"/>
              <a:t>2010</a:t>
            </a:r>
            <a:endParaRPr lang="es-ES" sz="1600" b="1" dirty="0"/>
          </a:p>
        </p:txBody>
      </p:sp>
      <p:sp>
        <p:nvSpPr>
          <p:cNvPr id="8" name="7 CuadroTexto"/>
          <p:cNvSpPr txBox="1"/>
          <p:nvPr/>
        </p:nvSpPr>
        <p:spPr>
          <a:xfrm>
            <a:off x="6844354" y="3501008"/>
            <a:ext cx="2048126" cy="258532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PARÁMETROS DE ENTRADA</a:t>
            </a:r>
          </a:p>
          <a:p>
            <a:endParaRPr lang="es-ES" b="1" dirty="0" smtClean="0"/>
          </a:p>
          <a:p>
            <a:pPr marL="342900" indent="-342900">
              <a:buFont typeface="+mj-lt"/>
              <a:buAutoNum type="arabicPeriod"/>
            </a:pPr>
            <a:r>
              <a:rPr lang="es-ES" b="1" dirty="0" smtClean="0">
                <a:solidFill>
                  <a:srgbClr val="0070C0"/>
                </a:solidFill>
              </a:rPr>
              <a:t>TAMAÑO IFFT.</a:t>
            </a:r>
          </a:p>
          <a:p>
            <a:pPr marL="342900" indent="-342900">
              <a:buFont typeface="+mj-lt"/>
              <a:buAutoNum type="arabicPeriod"/>
            </a:pPr>
            <a:r>
              <a:rPr lang="es-ES" b="1" dirty="0" smtClean="0">
                <a:solidFill>
                  <a:srgbClr val="0070C0"/>
                </a:solidFill>
              </a:rPr>
              <a:t>NÚMERO DE PORTADORAS.</a:t>
            </a:r>
          </a:p>
          <a:p>
            <a:pPr marL="342900" indent="-342900">
              <a:buFont typeface="+mj-lt"/>
              <a:buAutoNum type="arabicPeriod"/>
            </a:pPr>
            <a:r>
              <a:rPr lang="es-ES" b="1" dirty="0" smtClean="0">
                <a:solidFill>
                  <a:srgbClr val="0070C0"/>
                </a:solidFill>
              </a:rPr>
              <a:t>AMPLITUD DE CORTE.</a:t>
            </a:r>
          </a:p>
          <a:p>
            <a:pPr marL="342900" indent="-342900">
              <a:buFont typeface="+mj-lt"/>
              <a:buAutoNum type="arabicPeriod"/>
            </a:pPr>
            <a:r>
              <a:rPr lang="es-ES" b="1" dirty="0" smtClean="0">
                <a:solidFill>
                  <a:srgbClr val="0070C0"/>
                </a:solidFill>
              </a:rPr>
              <a:t>SNR CANAL.</a:t>
            </a:r>
            <a:endParaRPr lang="es-ES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12 CuadroTexto"/>
              <p:cNvSpPr txBox="1"/>
              <p:nvPr/>
            </p:nvSpPr>
            <p:spPr>
              <a:xfrm>
                <a:off x="971600" y="3686348"/>
                <a:ext cx="4384470" cy="648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/>
                        </a:rPr>
                        <m:t>𝑁𝑈𝑀𝑃𝑂𝑅𝑇𝐴𝐷𝑂𝑅𝐴𝑆</m:t>
                      </m:r>
                      <m:r>
                        <a:rPr lang="es-ES" b="0" i="1" smtClean="0">
                          <a:latin typeface="Cambria Math"/>
                          <a:ea typeface="Cambria Math"/>
                        </a:rPr>
                        <m:t>≤</m:t>
                      </m:r>
                      <m:f>
                        <m:fPr>
                          <m:ctrlPr>
                            <a:rPr lang="es-ES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/>
                              <a:ea typeface="Cambria Math"/>
                            </a:rPr>
                            <m:t>𝑇𝐴𝑀𝐴</m:t>
                          </m:r>
                          <m:r>
                            <a:rPr lang="es-ES" b="0" i="1" smtClean="0">
                              <a:latin typeface="Cambria Math"/>
                              <a:ea typeface="Cambria Math"/>
                            </a:rPr>
                            <m:t>Ñ</m:t>
                          </m:r>
                          <m:r>
                            <a:rPr lang="es-ES" b="0" i="1" smtClean="0">
                              <a:latin typeface="Cambria Math"/>
                              <a:ea typeface="Cambria Math"/>
                            </a:rPr>
                            <m:t>𝑂𝐼𝐹𝐹𝑇</m:t>
                          </m:r>
                        </m:num>
                        <m:den>
                          <m:r>
                            <a:rPr lang="es-E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es-ES" b="0" i="1" smtClean="0">
                          <a:latin typeface="Cambria Math"/>
                          <a:ea typeface="Cambria Math"/>
                        </a:rPr>
                        <m:t>−2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3" name="12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686348"/>
                <a:ext cx="4384470" cy="64889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14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187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DISEÑO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17</a:t>
            </a:r>
            <a:endParaRPr lang="es-ES" b="1" dirty="0"/>
          </a:p>
        </p:txBody>
      </p:sp>
      <p:sp>
        <p:nvSpPr>
          <p:cNvPr id="12" name="11 CuadroTexto"/>
          <p:cNvSpPr txBox="1"/>
          <p:nvPr/>
        </p:nvSpPr>
        <p:spPr>
          <a:xfrm>
            <a:off x="395536" y="162880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CRIPTOGRAFÍA ÓPTICA DIGITAL</a:t>
            </a:r>
          </a:p>
          <a:p>
            <a:endParaRPr lang="es-E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8641" y="1982880"/>
            <a:ext cx="3494258" cy="4097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2 CuadroTexto"/>
          <p:cNvSpPr txBox="1"/>
          <p:nvPr/>
        </p:nvSpPr>
        <p:spPr>
          <a:xfrm>
            <a:off x="5219294" y="1844824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Jorge Enrique Rueda.  CRIPTOGRAFÍA DIGITAL BASADA EN TECNOLOGÍA ÓPTICA.  BISTUA. 2005.</a:t>
            </a:r>
            <a:endParaRPr lang="es-ES" b="1" dirty="0"/>
          </a:p>
        </p:txBody>
      </p:sp>
      <p:sp>
        <p:nvSpPr>
          <p:cNvPr id="15" name="14 CuadroTexto"/>
          <p:cNvSpPr txBox="1"/>
          <p:nvPr/>
        </p:nvSpPr>
        <p:spPr>
          <a:xfrm>
            <a:off x="5267773" y="3284983"/>
            <a:ext cx="2789037" cy="203132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PARÁMETROS DE ENTRADA</a:t>
            </a:r>
          </a:p>
          <a:p>
            <a:endParaRPr lang="es-ES" b="1" dirty="0" smtClean="0"/>
          </a:p>
          <a:p>
            <a:pPr marL="342900" indent="-342900">
              <a:buFont typeface="+mj-lt"/>
              <a:buAutoNum type="arabicPeriod"/>
            </a:pPr>
            <a:r>
              <a:rPr lang="es-ES" b="1" dirty="0" smtClean="0">
                <a:solidFill>
                  <a:srgbClr val="0070C0"/>
                </a:solidFill>
              </a:rPr>
              <a:t>IMAGEN ENTRADA DE 1 CANAL Y 8 BITS.</a:t>
            </a:r>
          </a:p>
          <a:p>
            <a:pPr marL="342900" indent="-342900">
              <a:buFont typeface="+mj-lt"/>
              <a:buAutoNum type="arabicPeriod"/>
            </a:pPr>
            <a:r>
              <a:rPr lang="es-ES" b="1" dirty="0" smtClean="0">
                <a:solidFill>
                  <a:srgbClr val="0070C0"/>
                </a:solidFill>
              </a:rPr>
              <a:t>LLAVE COMPLEJA DE MAGNITUD 1  DE PRECISIÓN DOUBLE.</a:t>
            </a:r>
            <a:endParaRPr lang="es-ES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CuadroTexto"/>
              <p:cNvSpPr txBox="1"/>
              <p:nvPr/>
            </p:nvSpPr>
            <p:spPr>
              <a:xfrm>
                <a:off x="4710948" y="5589240"/>
                <a:ext cx="40375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/>
                        </a:rPr>
                        <m:t>𝑠𝑖𝑧𝑒</m:t>
                      </m:r>
                      <m:d>
                        <m:d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/>
                            </a:rPr>
                            <m:t>𝐼𝑚𝑎𝑔𝑒𝑛𝐸𝑛𝑡𝑟𝑎𝑑𝑎</m:t>
                          </m:r>
                        </m:e>
                      </m:d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r>
                        <a:rPr lang="es-ES" b="0" i="1" smtClean="0">
                          <a:latin typeface="Cambria Math"/>
                        </a:rPr>
                        <m:t>𝑠𝑖𝑧𝑒</m:t>
                      </m:r>
                      <m:r>
                        <a:rPr lang="es-ES" b="0" i="1" smtClean="0">
                          <a:latin typeface="Cambria Math"/>
                        </a:rPr>
                        <m:t>(</m:t>
                      </m:r>
                      <m:r>
                        <a:rPr lang="es-ES" b="0" i="1" smtClean="0">
                          <a:latin typeface="Cambria Math"/>
                        </a:rPr>
                        <m:t>𝐿𝑙𝑎𝑣𝑒</m:t>
                      </m:r>
                      <m:r>
                        <a:rPr lang="es-E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948" y="5589240"/>
                <a:ext cx="4037516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876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DISEÑO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18</a:t>
            </a:r>
            <a:endParaRPr lang="es-ES" b="1" dirty="0"/>
          </a:p>
        </p:txBody>
      </p:sp>
      <p:sp>
        <p:nvSpPr>
          <p:cNvPr id="12" name="11 CuadroTexto"/>
          <p:cNvSpPr txBox="1"/>
          <p:nvPr/>
        </p:nvSpPr>
        <p:spPr>
          <a:xfrm>
            <a:off x="395536" y="162880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INTEGRACIÓN: OFDM Y CRIPTOGRAFÍA</a:t>
            </a:r>
          </a:p>
          <a:p>
            <a:endParaRPr lang="es-ES" dirty="0"/>
          </a:p>
        </p:txBody>
      </p:sp>
      <p:sp>
        <p:nvSpPr>
          <p:cNvPr id="11" name="10 Rectángulo"/>
          <p:cNvSpPr/>
          <p:nvPr/>
        </p:nvSpPr>
        <p:spPr>
          <a:xfrm>
            <a:off x="395536" y="2132856"/>
            <a:ext cx="1296144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i="1" dirty="0" smtClean="0">
                <a:solidFill>
                  <a:schemeClr val="bg1"/>
                </a:solidFill>
              </a:rPr>
              <a:t>Imagen Entrada</a:t>
            </a:r>
            <a:endParaRPr lang="es-CO" b="1" i="1" dirty="0">
              <a:solidFill>
                <a:schemeClr val="bg1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2123728" y="2132856"/>
            <a:ext cx="1440160" cy="79208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i="1" dirty="0" smtClean="0">
                <a:solidFill>
                  <a:schemeClr val="bg1"/>
                </a:solidFill>
              </a:rPr>
              <a:t>Encriptación</a:t>
            </a:r>
            <a:endParaRPr lang="es-CO" b="1" i="1" dirty="0">
              <a:solidFill>
                <a:schemeClr val="bg1"/>
              </a:solidFill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5940152" y="2132856"/>
            <a:ext cx="1296144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i="1" dirty="0" err="1" smtClean="0">
                <a:solidFill>
                  <a:schemeClr val="bg1"/>
                </a:solidFill>
              </a:rPr>
              <a:t>TransmisorOFDM</a:t>
            </a:r>
            <a:endParaRPr lang="es-CO" b="1" i="1" dirty="0">
              <a:solidFill>
                <a:schemeClr val="bg1"/>
              </a:solidFill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3995936" y="2132856"/>
            <a:ext cx="1440160" cy="79208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i="1" dirty="0" smtClean="0">
                <a:solidFill>
                  <a:schemeClr val="bg1"/>
                </a:solidFill>
              </a:rPr>
              <a:t>Acoplador criptográfico OFDM</a:t>
            </a:r>
            <a:endParaRPr lang="es-CO" b="1" i="1" dirty="0">
              <a:solidFill>
                <a:schemeClr val="bg1"/>
              </a:solidFill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7596336" y="2132856"/>
            <a:ext cx="1296144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i="1" dirty="0" smtClean="0">
                <a:solidFill>
                  <a:schemeClr val="bg1"/>
                </a:solidFill>
              </a:rPr>
              <a:t>RF</a:t>
            </a:r>
            <a:endParaRPr lang="es-CO" b="1" i="1" dirty="0">
              <a:solidFill>
                <a:schemeClr val="bg1"/>
              </a:solidFill>
            </a:endParaRPr>
          </a:p>
        </p:txBody>
      </p:sp>
      <p:sp>
        <p:nvSpPr>
          <p:cNvPr id="18" name="17 Rectángulo"/>
          <p:cNvSpPr/>
          <p:nvPr/>
        </p:nvSpPr>
        <p:spPr>
          <a:xfrm>
            <a:off x="7380312" y="3573016"/>
            <a:ext cx="172819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i="1" dirty="0" smtClean="0">
                <a:solidFill>
                  <a:schemeClr val="bg1"/>
                </a:solidFill>
              </a:rPr>
              <a:t>Canal de Comunicación</a:t>
            </a:r>
            <a:endParaRPr lang="es-CO" b="1" i="1" dirty="0">
              <a:solidFill>
                <a:schemeClr val="bg1"/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395536" y="5013176"/>
            <a:ext cx="1296144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i="1" dirty="0" smtClean="0">
                <a:solidFill>
                  <a:schemeClr val="bg1"/>
                </a:solidFill>
              </a:rPr>
              <a:t>Imagen de Salida</a:t>
            </a:r>
            <a:endParaRPr lang="es-CO" b="1" i="1" dirty="0">
              <a:solidFill>
                <a:schemeClr val="bg1"/>
              </a:solidFill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2123728" y="5013176"/>
            <a:ext cx="1440160" cy="86409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i="1" dirty="0" smtClean="0">
                <a:solidFill>
                  <a:schemeClr val="bg1"/>
                </a:solidFill>
              </a:rPr>
              <a:t>Decriptación</a:t>
            </a:r>
            <a:endParaRPr lang="es-CO" b="1" i="1" dirty="0">
              <a:solidFill>
                <a:schemeClr val="bg1"/>
              </a:solidFill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5940152" y="5013176"/>
            <a:ext cx="1296144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i="1" dirty="0" smtClean="0">
                <a:solidFill>
                  <a:schemeClr val="bg1"/>
                </a:solidFill>
              </a:rPr>
              <a:t>Receptor OFDM</a:t>
            </a:r>
            <a:endParaRPr lang="es-CO" b="1" i="1" dirty="0">
              <a:solidFill>
                <a:schemeClr val="bg1"/>
              </a:solidFill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3995936" y="5013176"/>
            <a:ext cx="1440160" cy="86409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i="1" dirty="0" err="1" smtClean="0">
                <a:solidFill>
                  <a:schemeClr val="bg1"/>
                </a:solidFill>
              </a:rPr>
              <a:t>Deacoplador</a:t>
            </a:r>
            <a:r>
              <a:rPr lang="es-CO" b="1" i="1" dirty="0" smtClean="0">
                <a:solidFill>
                  <a:schemeClr val="bg1"/>
                </a:solidFill>
              </a:rPr>
              <a:t> criptográfico OFDM</a:t>
            </a:r>
          </a:p>
        </p:txBody>
      </p:sp>
      <p:sp>
        <p:nvSpPr>
          <p:cNvPr id="23" name="22 Rectángulo"/>
          <p:cNvSpPr/>
          <p:nvPr/>
        </p:nvSpPr>
        <p:spPr>
          <a:xfrm>
            <a:off x="7596336" y="5013176"/>
            <a:ext cx="1296144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i="1" dirty="0" smtClean="0">
                <a:solidFill>
                  <a:schemeClr val="bg1"/>
                </a:solidFill>
              </a:rPr>
              <a:t>RF</a:t>
            </a:r>
            <a:endParaRPr lang="es-CO" b="1" i="1" dirty="0">
              <a:solidFill>
                <a:schemeClr val="bg1"/>
              </a:solidFill>
            </a:endParaRPr>
          </a:p>
        </p:txBody>
      </p:sp>
      <p:cxnSp>
        <p:nvCxnSpPr>
          <p:cNvPr id="24" name="23 Conector recto de flecha"/>
          <p:cNvCxnSpPr>
            <a:stCxn id="16" idx="3"/>
            <a:endCxn id="15" idx="1"/>
          </p:cNvCxnSpPr>
          <p:nvPr/>
        </p:nvCxnSpPr>
        <p:spPr>
          <a:xfrm>
            <a:off x="5436096" y="2528900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24 Conector recto de flecha"/>
          <p:cNvCxnSpPr>
            <a:stCxn id="11" idx="3"/>
            <a:endCxn id="14" idx="1"/>
          </p:cNvCxnSpPr>
          <p:nvPr/>
        </p:nvCxnSpPr>
        <p:spPr>
          <a:xfrm>
            <a:off x="1691680" y="2528900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25 Conector recto de flecha"/>
          <p:cNvCxnSpPr>
            <a:stCxn id="14" idx="3"/>
            <a:endCxn id="16" idx="1"/>
          </p:cNvCxnSpPr>
          <p:nvPr/>
        </p:nvCxnSpPr>
        <p:spPr>
          <a:xfrm>
            <a:off x="3563888" y="2528900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26 Conector recto de flecha"/>
          <p:cNvCxnSpPr>
            <a:stCxn id="17" idx="2"/>
            <a:endCxn id="18" idx="0"/>
          </p:cNvCxnSpPr>
          <p:nvPr/>
        </p:nvCxnSpPr>
        <p:spPr>
          <a:xfrm>
            <a:off x="8244408" y="2924944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27 Conector recto de flecha"/>
          <p:cNvCxnSpPr>
            <a:stCxn id="18" idx="2"/>
            <a:endCxn id="23" idx="0"/>
          </p:cNvCxnSpPr>
          <p:nvPr/>
        </p:nvCxnSpPr>
        <p:spPr>
          <a:xfrm>
            <a:off x="8244408" y="4437112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28 Conector recto de flecha"/>
          <p:cNvCxnSpPr/>
          <p:nvPr/>
        </p:nvCxnSpPr>
        <p:spPr>
          <a:xfrm>
            <a:off x="7236296" y="249289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29 Conector recto de flecha"/>
          <p:cNvCxnSpPr/>
          <p:nvPr/>
        </p:nvCxnSpPr>
        <p:spPr>
          <a:xfrm flipH="1">
            <a:off x="3563888" y="5445224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30 Conector recto de flecha"/>
          <p:cNvCxnSpPr/>
          <p:nvPr/>
        </p:nvCxnSpPr>
        <p:spPr>
          <a:xfrm flipH="1">
            <a:off x="7236296" y="5445224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31 Conector recto de flecha"/>
          <p:cNvCxnSpPr/>
          <p:nvPr/>
        </p:nvCxnSpPr>
        <p:spPr>
          <a:xfrm flipH="1">
            <a:off x="5436096" y="5445224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32 Conector recto de flecha"/>
          <p:cNvCxnSpPr>
            <a:stCxn id="20" idx="1"/>
            <a:endCxn id="19" idx="3"/>
          </p:cNvCxnSpPr>
          <p:nvPr/>
        </p:nvCxnSpPr>
        <p:spPr>
          <a:xfrm flipH="1">
            <a:off x="1691680" y="5445224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34 CuadroTexto"/>
              <p:cNvSpPr txBox="1"/>
              <p:nvPr/>
            </p:nvSpPr>
            <p:spPr>
              <a:xfrm>
                <a:off x="1820772" y="3212976"/>
                <a:ext cx="5199500" cy="690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/>
                        </a:rPr>
                        <m:t>𝑀𝑆𝐸</m:t>
                      </m:r>
                      <m:r>
                        <a:rPr lang="es-ES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/>
                            </a:rPr>
                            <m:t>𝑀𝑁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s-ES" b="0" i="1" smtClean="0">
                              <a:latin typeface="Cambria Math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s-ES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s-ES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s-ES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E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/>
                                            </a:rPr>
                                            <m:t>𝑖𝑛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ES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es-ES" b="0" i="1" smtClean="0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s-ES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  <m:r>
                                        <a:rPr lang="es-ES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latin typeface="Cambria Math"/>
                                            </a:rPr>
                                            <m:t>𝑜𝑢𝑡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es-ES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s-ES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s-E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5" name="3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772" y="3212976"/>
                <a:ext cx="5199500" cy="69018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35 CuadroTexto"/>
              <p:cNvSpPr txBox="1"/>
              <p:nvPr/>
            </p:nvSpPr>
            <p:spPr>
              <a:xfrm>
                <a:off x="2061727" y="4005064"/>
                <a:ext cx="4454489" cy="736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/>
                        </a:rPr>
                        <m:t>𝑆𝑁𝑅</m:t>
                      </m:r>
                      <m:r>
                        <a:rPr lang="es-ES" b="0" i="1" smtClean="0">
                          <a:latin typeface="Cambria Math"/>
                        </a:rPr>
                        <m:t>(</m:t>
                      </m:r>
                      <m:r>
                        <a:rPr lang="es-ES" b="0" i="1" smtClean="0">
                          <a:latin typeface="Cambria Math"/>
                        </a:rPr>
                        <m:t>𝑑𝐵</m:t>
                      </m:r>
                      <m:r>
                        <a:rPr lang="es-ES" b="0" i="1" smtClean="0">
                          <a:latin typeface="Cambria Math"/>
                        </a:rPr>
                        <m:t>)=10</m:t>
                      </m:r>
                      <m:r>
                        <a:rPr lang="es-ES" b="0" i="1" smtClean="0">
                          <a:latin typeface="Cambria Math"/>
                        </a:rPr>
                        <m:t>𝑙𝑜𝑔</m:t>
                      </m:r>
                      <m:d>
                        <m:d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i="1">
                                  <a:latin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s-ES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s-ES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s-ES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ES" i="1">
                                      <a:latin typeface="Cambria Math"/>
                                    </a:rPr>
                                    <m:t>𝑀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s-ES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s-ES" i="1">
                                          <a:latin typeface="Cambria Math"/>
                                        </a:rPr>
                                        <m:t>𝑦</m:t>
                                      </m:r>
                                      <m:r>
                                        <a:rPr lang="es-ES" i="1"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s-ES" i="1">
                                          <a:latin typeface="Cambria Math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s-ES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s-ES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latin typeface="Cambria Math"/>
                                                    </a:rPr>
                                                    <m:t>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latin typeface="Cambria Math"/>
                                                    </a:rPr>
                                                    <m:t>𝑖𝑛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s-ES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s-ES" i="1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s-ES" i="1">
                                                      <a:latin typeface="Cambria Math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s-ES" i="1"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s-ES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num>
                            <m:den>
                              <m:d>
                                <m:dPr>
                                  <m:ctrlPr>
                                    <a:rPr lang="es-E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/>
                                    </a:rPr>
                                    <m:t>𝑀𝑁</m:t>
                                  </m:r>
                                </m:e>
                              </m:d>
                              <m:r>
                                <a:rPr lang="es-ES" i="1">
                                  <a:latin typeface="Cambria Math"/>
                                </a:rPr>
                                <m:t>∗(</m:t>
                              </m:r>
                              <m:r>
                                <a:rPr lang="es-ES" i="1">
                                  <a:latin typeface="Cambria Math"/>
                                </a:rPr>
                                <m:t>𝑀𝑆𝐸</m:t>
                              </m:r>
                              <m:r>
                                <a:rPr lang="es-ES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6" name="3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727" y="4005064"/>
                <a:ext cx="4454489" cy="73616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36 CuadroTexto"/>
          <p:cNvSpPr txBox="1"/>
          <p:nvPr/>
        </p:nvSpPr>
        <p:spPr>
          <a:xfrm>
            <a:off x="259543" y="3745238"/>
            <a:ext cx="14401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/>
              <a:t>EVALUACIÓN </a:t>
            </a:r>
            <a:endParaRPr lang="es-ES" b="1" dirty="0"/>
          </a:p>
        </p:txBody>
      </p:sp>
      <p:pic>
        <p:nvPicPr>
          <p:cNvPr id="34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37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276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5" grpId="0"/>
      <p:bldP spid="36" grpId="0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CONTENIDO</a:t>
            </a:r>
            <a:endParaRPr lang="es-CO" b="1" dirty="0"/>
          </a:p>
        </p:txBody>
      </p:sp>
      <p:graphicFrame>
        <p:nvGraphicFramePr>
          <p:cNvPr id="4" name="3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1962117"/>
              </p:ext>
            </p:extLst>
          </p:nvPr>
        </p:nvGraphicFramePr>
        <p:xfrm>
          <a:off x="1547664" y="1988840"/>
          <a:ext cx="6408712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1</a:t>
            </a:r>
            <a:endParaRPr lang="es-ES" b="1" dirty="0"/>
          </a:p>
        </p:txBody>
      </p:sp>
      <p:pic>
        <p:nvPicPr>
          <p:cNvPr id="2050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www.zenlifesolutions.com/wp-content/uploads/2011/04/Smile-Quotes-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640" y="5548313"/>
            <a:ext cx="842380" cy="63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r>
              <a:rPr lang="es-CO" b="1" dirty="0" smtClean="0"/>
              <a:t>IMPLEMENTACIÓN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19</a:t>
            </a:r>
            <a:endParaRPr lang="es-ES" b="1" dirty="0"/>
          </a:p>
        </p:txBody>
      </p:sp>
      <p:sp>
        <p:nvSpPr>
          <p:cNvPr id="12" name="11 CuadroTexto"/>
          <p:cNvSpPr txBox="1"/>
          <p:nvPr/>
        </p:nvSpPr>
        <p:spPr>
          <a:xfrm>
            <a:off x="395536" y="162880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CRIPTOGRAFÍA ÓPTICA DIGITAL</a:t>
            </a:r>
          </a:p>
          <a:p>
            <a:endParaRPr lang="es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4644008" y="566124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DEMO!</a:t>
            </a:r>
            <a:endParaRPr lang="es-ES" b="1" dirty="0"/>
          </a:p>
        </p:txBody>
      </p:sp>
      <p:pic>
        <p:nvPicPr>
          <p:cNvPr id="13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3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  <p:pic>
        <p:nvPicPr>
          <p:cNvPr id="1026" name="Picture 2" descr="C:\Users\User\Desktop\CRIPTOGRAFIA_UNA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20" y="1951964"/>
            <a:ext cx="6877248" cy="365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80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www.zenlifesolutions.com/wp-content/uploads/2011/04/Smile-Quotes-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640" y="5548313"/>
            <a:ext cx="842380" cy="63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3 CuadroTexto"/>
          <p:cNvSpPr txBox="1"/>
          <p:nvPr/>
        </p:nvSpPr>
        <p:spPr>
          <a:xfrm>
            <a:off x="4644008" y="566124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DEMO!</a:t>
            </a:r>
            <a:endParaRPr lang="es-ES" b="1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IMPLEMENTACIÓN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20</a:t>
            </a:r>
            <a:endParaRPr lang="es-ES" b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395536" y="162880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MULTIPLEXACIÓN POR DIVISIÓN DE FRECUENCIAS ORTOGONALES: OFDM</a:t>
            </a:r>
          </a:p>
          <a:p>
            <a:endParaRPr lang="es-ES" dirty="0"/>
          </a:p>
        </p:txBody>
      </p:sp>
      <p:pic>
        <p:nvPicPr>
          <p:cNvPr id="12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14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  <p:pic>
        <p:nvPicPr>
          <p:cNvPr id="2050" name="Picture 2" descr="C:\Users\User\Desktop\OFDM_SIMULATION_UNA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25" y="1951965"/>
            <a:ext cx="6831451" cy="363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3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ttp://www.zenlifesolutions.com/wp-content/uploads/2011/04/Smile-Quotes-1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640" y="5548313"/>
            <a:ext cx="842380" cy="63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4644008" y="566124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DEMO!</a:t>
            </a:r>
            <a:endParaRPr lang="es-ES" b="1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IMPLEMENTACIÓN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21</a:t>
            </a:r>
            <a:endParaRPr lang="es-ES" b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395536" y="162880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INTEGRACIÓN: OFDM Y CRIPTOGRAFÍA</a:t>
            </a:r>
          </a:p>
          <a:p>
            <a:endParaRPr lang="es-ES" dirty="0"/>
          </a:p>
        </p:txBody>
      </p:sp>
      <p:pic>
        <p:nvPicPr>
          <p:cNvPr id="14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14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  <p:pic>
        <p:nvPicPr>
          <p:cNvPr id="3074" name="Picture 2" descr="C:\Users\User\Desktop\OFDM_CRYPTOGRAPHY_SIMULATION_UNA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6912768" cy="367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30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IMPLEMENTACIÓN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22</a:t>
            </a:r>
            <a:endParaRPr lang="es-ES" b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2195736" y="2852936"/>
            <a:ext cx="5112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smtClean="0"/>
              <a:t>FIN IMPLEMENTACIÓN!</a:t>
            </a:r>
            <a:endParaRPr lang="es-ES" sz="4400" b="1" dirty="0"/>
          </a:p>
        </p:txBody>
      </p:sp>
      <p:pic>
        <p:nvPicPr>
          <p:cNvPr id="11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063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RESULTADOS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23</a:t>
            </a:r>
            <a:endParaRPr lang="es-ES" b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2195736" y="2276872"/>
            <a:ext cx="511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ALGUNAS SIMULACIONES!</a:t>
            </a:r>
            <a:endParaRPr lang="es-ES" sz="3200" b="1" dirty="0"/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87017"/>
              </p:ext>
            </p:extLst>
          </p:nvPr>
        </p:nvGraphicFramePr>
        <p:xfrm>
          <a:off x="1524000" y="3212976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PARÁMETROS</a:t>
                      </a:r>
                      <a:r>
                        <a:rPr lang="es-ES" baseline="0" dirty="0" smtClean="0"/>
                        <a:t> FIJOS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VALORES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TAMAÑO</a:t>
                      </a:r>
                      <a:r>
                        <a:rPr lang="es-ES" baseline="0" dirty="0" smtClean="0"/>
                        <a:t> DE LA IFFT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2048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NÚMERO DE PORTADORAS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1009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AMPLITUD DE RECORTE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9dB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IMAGEN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 CANAL.</a:t>
                      </a:r>
                      <a:r>
                        <a:rPr lang="es-ES" baseline="0" dirty="0" smtClean="0"/>
                        <a:t> 8 BITS. 300X300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109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3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118690"/>
            <a:ext cx="1342857" cy="1361905"/>
          </a:xfrm>
          <a:prstGeom prst="rect">
            <a:avLst/>
          </a:prstGeom>
        </p:spPr>
      </p:pic>
      <p:sp>
        <p:nvSpPr>
          <p:cNvPr id="10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 smtClean="0"/>
              <a:t>RESULTADOS</a:t>
            </a:r>
            <a:endParaRPr lang="es-CO" b="1" dirty="0"/>
          </a:p>
        </p:txBody>
      </p:sp>
      <p:sp>
        <p:nvSpPr>
          <p:cNvPr id="20" name="19 CuadroTexto"/>
          <p:cNvSpPr txBox="1"/>
          <p:nvPr/>
        </p:nvSpPr>
        <p:spPr>
          <a:xfrm>
            <a:off x="395536" y="162880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BPSK SIN ENCRIPTACIÓN</a:t>
            </a:r>
            <a:endParaRPr lang="es-ES" b="1" dirty="0"/>
          </a:p>
          <a:p>
            <a:endParaRPr lang="es-ES" dirty="0"/>
          </a:p>
        </p:txBody>
      </p:sp>
      <p:cxnSp>
        <p:nvCxnSpPr>
          <p:cNvPr id="12" name="11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24</a:t>
            </a:r>
            <a:endParaRPr lang="es-ES" b="1" dirty="0"/>
          </a:p>
        </p:txBody>
      </p:sp>
      <p:cxnSp>
        <p:nvCxnSpPr>
          <p:cNvPr id="23" name="22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12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6330561"/>
              </p:ext>
            </p:extLst>
          </p:nvPr>
        </p:nvGraphicFramePr>
        <p:xfrm>
          <a:off x="755576" y="3923230"/>
          <a:ext cx="2805070" cy="8496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7769"/>
                <a:gridCol w="1096794"/>
                <a:gridCol w="880507"/>
              </a:tblGrid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2000" b="1" u="none" strike="noStrike" dirty="0">
                          <a:effectLst/>
                        </a:rPr>
                        <a:t>BPSK SIN </a:t>
                      </a:r>
                      <a:r>
                        <a:rPr lang="es-CO" sz="2000" b="1" u="none" strike="noStrike" dirty="0" smtClean="0">
                          <a:effectLst/>
                        </a:rPr>
                        <a:t>ENCRIPTACIÓN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SNR Entrada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Error Medio Cuadrático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SNR Salida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2852,4718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9,9681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3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14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597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3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118690"/>
            <a:ext cx="1342857" cy="1361905"/>
          </a:xfrm>
          <a:prstGeom prst="rect">
            <a:avLst/>
          </a:prstGeom>
        </p:spPr>
      </p:pic>
      <p:pic>
        <p:nvPicPr>
          <p:cNvPr id="15" name="34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987" y="2271090"/>
            <a:ext cx="1380952" cy="1380952"/>
          </a:xfrm>
          <a:prstGeom prst="rect">
            <a:avLst/>
          </a:prstGeom>
        </p:spPr>
      </p:pic>
      <p:sp>
        <p:nvSpPr>
          <p:cNvPr id="10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 smtClean="0"/>
              <a:t>RESULTADOS</a:t>
            </a:r>
            <a:endParaRPr lang="es-CO" b="1" dirty="0"/>
          </a:p>
        </p:txBody>
      </p:sp>
      <p:sp>
        <p:nvSpPr>
          <p:cNvPr id="20" name="19 CuadroTexto"/>
          <p:cNvSpPr txBox="1"/>
          <p:nvPr/>
        </p:nvSpPr>
        <p:spPr>
          <a:xfrm>
            <a:off x="395536" y="162880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BPSK SIN ENCRIPTACIÓN</a:t>
            </a:r>
            <a:endParaRPr lang="es-ES" b="1" dirty="0"/>
          </a:p>
          <a:p>
            <a:endParaRPr lang="es-ES" dirty="0"/>
          </a:p>
        </p:txBody>
      </p:sp>
      <p:cxnSp>
        <p:nvCxnSpPr>
          <p:cNvPr id="12" name="11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24</a:t>
            </a:r>
            <a:endParaRPr lang="es-ES" b="1" dirty="0"/>
          </a:p>
        </p:txBody>
      </p:sp>
      <p:cxnSp>
        <p:nvCxnSpPr>
          <p:cNvPr id="23" name="22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12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7107828"/>
              </p:ext>
            </p:extLst>
          </p:nvPr>
        </p:nvGraphicFramePr>
        <p:xfrm>
          <a:off x="755576" y="3923230"/>
          <a:ext cx="2805070" cy="10401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7769"/>
                <a:gridCol w="1096794"/>
                <a:gridCol w="880507"/>
              </a:tblGrid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2000" b="1" u="none" strike="noStrike" dirty="0">
                          <a:effectLst/>
                        </a:rPr>
                        <a:t>BPSK SIN </a:t>
                      </a:r>
                      <a:r>
                        <a:rPr lang="es-CO" sz="2000" b="1" u="none" strike="noStrike" dirty="0" smtClean="0">
                          <a:effectLst/>
                        </a:rPr>
                        <a:t>ENCRIPTACIÓN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SNR Entrada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Error Medio Cuadrático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SNR Salida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2852,4718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9,9681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5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484,0666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17,6713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3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473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3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118690"/>
            <a:ext cx="1342857" cy="1361905"/>
          </a:xfrm>
          <a:prstGeom prst="rect">
            <a:avLst/>
          </a:prstGeom>
        </p:spPr>
      </p:pic>
      <p:pic>
        <p:nvPicPr>
          <p:cNvPr id="15" name="34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987" y="2271090"/>
            <a:ext cx="1380952" cy="1380952"/>
          </a:xfrm>
          <a:prstGeom prst="rect">
            <a:avLst/>
          </a:prstGeom>
        </p:spPr>
      </p:pic>
      <p:pic>
        <p:nvPicPr>
          <p:cNvPr id="16" name="36 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906" y="2484207"/>
            <a:ext cx="1371429" cy="1380952"/>
          </a:xfrm>
          <a:prstGeom prst="rect">
            <a:avLst/>
          </a:prstGeom>
        </p:spPr>
      </p:pic>
      <p:sp>
        <p:nvSpPr>
          <p:cNvPr id="10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 smtClean="0"/>
              <a:t>RESULTADOS</a:t>
            </a:r>
            <a:endParaRPr lang="es-CO" b="1" dirty="0"/>
          </a:p>
        </p:txBody>
      </p:sp>
      <p:sp>
        <p:nvSpPr>
          <p:cNvPr id="20" name="19 CuadroTexto"/>
          <p:cNvSpPr txBox="1"/>
          <p:nvPr/>
        </p:nvSpPr>
        <p:spPr>
          <a:xfrm>
            <a:off x="395536" y="162880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BPSK SIN ENCRIPTACIÓN</a:t>
            </a:r>
            <a:endParaRPr lang="es-ES" b="1" dirty="0"/>
          </a:p>
          <a:p>
            <a:endParaRPr lang="es-ES" dirty="0"/>
          </a:p>
        </p:txBody>
      </p:sp>
      <p:cxnSp>
        <p:nvCxnSpPr>
          <p:cNvPr id="12" name="11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24</a:t>
            </a:r>
            <a:endParaRPr lang="es-ES" b="1" dirty="0"/>
          </a:p>
        </p:txBody>
      </p:sp>
      <p:cxnSp>
        <p:nvCxnSpPr>
          <p:cNvPr id="23" name="22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12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0410705"/>
              </p:ext>
            </p:extLst>
          </p:nvPr>
        </p:nvGraphicFramePr>
        <p:xfrm>
          <a:off x="755576" y="3923230"/>
          <a:ext cx="2805070" cy="12306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7769"/>
                <a:gridCol w="1096794"/>
                <a:gridCol w="880507"/>
              </a:tblGrid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2000" b="1" u="none" strike="noStrike" dirty="0">
                          <a:effectLst/>
                        </a:rPr>
                        <a:t>BPSK SIN </a:t>
                      </a:r>
                      <a:r>
                        <a:rPr lang="es-CO" sz="2000" b="1" u="none" strike="noStrike" dirty="0" smtClean="0">
                          <a:effectLst/>
                        </a:rPr>
                        <a:t>ENCRIPTACIÓN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SNR Entrada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Error Medio Cuadrático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SNR Salida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2852,4718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9,9681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5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484,0666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17,6713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10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158,7694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22,5127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3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16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367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3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118690"/>
            <a:ext cx="1342857" cy="1361905"/>
          </a:xfrm>
          <a:prstGeom prst="rect">
            <a:avLst/>
          </a:prstGeom>
        </p:spPr>
      </p:pic>
      <p:pic>
        <p:nvPicPr>
          <p:cNvPr id="15" name="34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987" y="2271090"/>
            <a:ext cx="1380952" cy="1380952"/>
          </a:xfrm>
          <a:prstGeom prst="rect">
            <a:avLst/>
          </a:prstGeom>
        </p:spPr>
      </p:pic>
      <p:pic>
        <p:nvPicPr>
          <p:cNvPr id="16" name="36 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906" y="2484207"/>
            <a:ext cx="1371429" cy="1380952"/>
          </a:xfrm>
          <a:prstGeom prst="rect">
            <a:avLst/>
          </a:prstGeom>
        </p:spPr>
      </p:pic>
      <p:pic>
        <p:nvPicPr>
          <p:cNvPr id="17" name="37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047" y="2690190"/>
            <a:ext cx="1400000" cy="1390476"/>
          </a:xfrm>
          <a:prstGeom prst="rect">
            <a:avLst/>
          </a:prstGeom>
        </p:spPr>
      </p:pic>
      <p:sp>
        <p:nvSpPr>
          <p:cNvPr id="10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 smtClean="0"/>
              <a:t>RESULTADOS</a:t>
            </a:r>
            <a:endParaRPr lang="es-CO" b="1" dirty="0"/>
          </a:p>
        </p:txBody>
      </p:sp>
      <p:sp>
        <p:nvSpPr>
          <p:cNvPr id="20" name="19 CuadroTexto"/>
          <p:cNvSpPr txBox="1"/>
          <p:nvPr/>
        </p:nvSpPr>
        <p:spPr>
          <a:xfrm>
            <a:off x="395536" y="162880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BPSK SIN ENCRIPTACIÓN</a:t>
            </a:r>
            <a:endParaRPr lang="es-ES" b="1" dirty="0"/>
          </a:p>
          <a:p>
            <a:endParaRPr lang="es-ES" dirty="0"/>
          </a:p>
        </p:txBody>
      </p:sp>
      <p:cxnSp>
        <p:nvCxnSpPr>
          <p:cNvPr id="12" name="11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24</a:t>
            </a:r>
            <a:endParaRPr lang="es-ES" b="1" dirty="0"/>
          </a:p>
        </p:txBody>
      </p:sp>
      <p:cxnSp>
        <p:nvCxnSpPr>
          <p:cNvPr id="23" name="22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12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339538"/>
              </p:ext>
            </p:extLst>
          </p:nvPr>
        </p:nvGraphicFramePr>
        <p:xfrm>
          <a:off x="755576" y="3923230"/>
          <a:ext cx="2805070" cy="14211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7769"/>
                <a:gridCol w="1096794"/>
                <a:gridCol w="880507"/>
              </a:tblGrid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2000" b="1" u="none" strike="noStrike" dirty="0">
                          <a:effectLst/>
                        </a:rPr>
                        <a:t>BPSK SIN </a:t>
                      </a:r>
                      <a:r>
                        <a:rPr lang="es-CO" sz="2000" b="1" u="none" strike="noStrike" dirty="0" smtClean="0">
                          <a:effectLst/>
                        </a:rPr>
                        <a:t>ENCRIPTACIÓN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SNR Entrada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Error Medio Cuadrático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SNR Salida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2852,4718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9,9681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5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484,0666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17,6713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10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158,7694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22,5127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341,8445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19,1821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8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18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600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3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118690"/>
            <a:ext cx="1342857" cy="1361905"/>
          </a:xfrm>
          <a:prstGeom prst="rect">
            <a:avLst/>
          </a:prstGeom>
        </p:spPr>
      </p:pic>
      <p:pic>
        <p:nvPicPr>
          <p:cNvPr id="15" name="34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987" y="2271090"/>
            <a:ext cx="1380952" cy="1380952"/>
          </a:xfrm>
          <a:prstGeom prst="rect">
            <a:avLst/>
          </a:prstGeom>
        </p:spPr>
      </p:pic>
      <p:pic>
        <p:nvPicPr>
          <p:cNvPr id="16" name="36 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906" y="2484207"/>
            <a:ext cx="1371429" cy="1380952"/>
          </a:xfrm>
          <a:prstGeom prst="rect">
            <a:avLst/>
          </a:prstGeom>
        </p:spPr>
      </p:pic>
      <p:pic>
        <p:nvPicPr>
          <p:cNvPr id="17" name="37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047" y="2690190"/>
            <a:ext cx="1400000" cy="1390476"/>
          </a:xfrm>
          <a:prstGeom prst="rect">
            <a:avLst/>
          </a:prstGeom>
        </p:spPr>
      </p:pic>
      <p:pic>
        <p:nvPicPr>
          <p:cNvPr id="18" name="38 Image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8447" y="2880690"/>
            <a:ext cx="1380952" cy="1371429"/>
          </a:xfrm>
          <a:prstGeom prst="rect">
            <a:avLst/>
          </a:prstGeom>
        </p:spPr>
      </p:pic>
      <p:sp>
        <p:nvSpPr>
          <p:cNvPr id="10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 smtClean="0"/>
              <a:t>RESULTADOS</a:t>
            </a:r>
            <a:endParaRPr lang="es-CO" b="1" dirty="0"/>
          </a:p>
        </p:txBody>
      </p:sp>
      <p:sp>
        <p:nvSpPr>
          <p:cNvPr id="20" name="19 CuadroTexto"/>
          <p:cNvSpPr txBox="1"/>
          <p:nvPr/>
        </p:nvSpPr>
        <p:spPr>
          <a:xfrm>
            <a:off x="395536" y="162880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BPSK SIN ENCRIPTACIÓN</a:t>
            </a:r>
            <a:endParaRPr lang="es-ES" b="1" dirty="0"/>
          </a:p>
          <a:p>
            <a:endParaRPr lang="es-ES" dirty="0"/>
          </a:p>
        </p:txBody>
      </p:sp>
      <p:cxnSp>
        <p:nvCxnSpPr>
          <p:cNvPr id="12" name="11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24</a:t>
            </a:r>
            <a:endParaRPr lang="es-ES" b="1" dirty="0"/>
          </a:p>
        </p:txBody>
      </p:sp>
      <p:cxnSp>
        <p:nvCxnSpPr>
          <p:cNvPr id="23" name="22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12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9052518"/>
              </p:ext>
            </p:extLst>
          </p:nvPr>
        </p:nvGraphicFramePr>
        <p:xfrm>
          <a:off x="755576" y="3923230"/>
          <a:ext cx="2805070" cy="16116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7769"/>
                <a:gridCol w="1096794"/>
                <a:gridCol w="880507"/>
              </a:tblGrid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2000" b="1" u="none" strike="noStrike" dirty="0">
                          <a:effectLst/>
                        </a:rPr>
                        <a:t>BPSK SIN </a:t>
                      </a:r>
                      <a:r>
                        <a:rPr lang="es-CO" sz="2000" b="1" u="none" strike="noStrike" dirty="0" smtClean="0">
                          <a:effectLst/>
                        </a:rPr>
                        <a:t>ENCRIPTACIÓN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SNR Entrada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Error Medio Cuadrático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SNR Salida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2852,4718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9,9681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5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484,0666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17,6713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10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158,7694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22,5127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341,8445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19,1821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147,0072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22,8470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9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23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199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communications.sectra.com/sites/default/files/styles/medium_450_280/public/eavesdropping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604" y="1484784"/>
            <a:ext cx="6238775" cy="388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INTRODUCCIÓN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2</a:t>
            </a:r>
            <a:endParaRPr lang="es-ES" b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683568" y="5085184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UNA COMUNCACIÓN  </a:t>
            </a:r>
            <a:r>
              <a:rPr lang="es-ES" b="1" u="sng" dirty="0" smtClean="0">
                <a:solidFill>
                  <a:srgbClr val="0070C0"/>
                </a:solidFill>
              </a:rPr>
              <a:t>EFICAZ  </a:t>
            </a:r>
            <a:r>
              <a:rPr lang="es-ES" b="1" dirty="0" smtClean="0"/>
              <a:t>Y</a:t>
            </a:r>
            <a:r>
              <a:rPr lang="es-ES" b="1" u="sng" dirty="0" smtClean="0">
                <a:solidFill>
                  <a:srgbClr val="0070C0"/>
                </a:solidFill>
              </a:rPr>
              <a:t> SEGURA</a:t>
            </a:r>
            <a:r>
              <a:rPr lang="es-ES" b="1" dirty="0" smtClean="0"/>
              <a:t>  SIEMPRE SERÁN UN PROBLEMA SOBRE  EL CUAL SE SEGUIRÁ INVESTIGANDO, DESARROLLANDO E INNOVANDO DESDE DIFERENTES  DISCIPLINAS.</a:t>
            </a:r>
            <a:endParaRPr lang="es-ES" b="1" dirty="0"/>
          </a:p>
        </p:txBody>
      </p:sp>
      <p:pic>
        <p:nvPicPr>
          <p:cNvPr id="12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10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12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8310732"/>
              </p:ext>
            </p:extLst>
          </p:nvPr>
        </p:nvGraphicFramePr>
        <p:xfrm>
          <a:off x="755576" y="3923230"/>
          <a:ext cx="2805070" cy="19926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7769"/>
                <a:gridCol w="1096794"/>
                <a:gridCol w="880507"/>
              </a:tblGrid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2000" b="1" u="none" strike="noStrike" dirty="0">
                          <a:effectLst/>
                        </a:rPr>
                        <a:t>BPSK SIN </a:t>
                      </a:r>
                      <a:r>
                        <a:rPr lang="es-CO" sz="2000" b="1" u="none" strike="noStrike" dirty="0" smtClean="0">
                          <a:effectLst/>
                        </a:rPr>
                        <a:t>ENCRIPTACIÓN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SNR Entrada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Error Medio Cuadrático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SNR Salida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2852,4718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9,9681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5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484,0666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17,6713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10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158,7694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22,5127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341,8445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19,1821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147,0072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22,8470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25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145,0492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22,8294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INF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4" name="33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118690"/>
            <a:ext cx="1342857" cy="1361905"/>
          </a:xfrm>
          <a:prstGeom prst="rect">
            <a:avLst/>
          </a:prstGeom>
        </p:spPr>
      </p:pic>
      <p:pic>
        <p:nvPicPr>
          <p:cNvPr id="15" name="34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987" y="2271090"/>
            <a:ext cx="1380952" cy="1380952"/>
          </a:xfrm>
          <a:prstGeom prst="rect">
            <a:avLst/>
          </a:prstGeom>
        </p:spPr>
      </p:pic>
      <p:pic>
        <p:nvPicPr>
          <p:cNvPr id="16" name="36 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906" y="2484207"/>
            <a:ext cx="1371429" cy="1380952"/>
          </a:xfrm>
          <a:prstGeom prst="rect">
            <a:avLst/>
          </a:prstGeom>
        </p:spPr>
      </p:pic>
      <p:pic>
        <p:nvPicPr>
          <p:cNvPr id="17" name="37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047" y="2690190"/>
            <a:ext cx="1400000" cy="1390476"/>
          </a:xfrm>
          <a:prstGeom prst="rect">
            <a:avLst/>
          </a:prstGeom>
        </p:spPr>
      </p:pic>
      <p:pic>
        <p:nvPicPr>
          <p:cNvPr id="18" name="38 Image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8447" y="2880690"/>
            <a:ext cx="1380952" cy="1371429"/>
          </a:xfrm>
          <a:prstGeom prst="rect">
            <a:avLst/>
          </a:prstGeom>
        </p:spPr>
      </p:pic>
      <p:pic>
        <p:nvPicPr>
          <p:cNvPr id="19" name="39 Image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0789" y="3162877"/>
            <a:ext cx="1371429" cy="1361905"/>
          </a:xfrm>
          <a:prstGeom prst="rect">
            <a:avLst/>
          </a:prstGeom>
        </p:spPr>
      </p:pic>
      <p:sp>
        <p:nvSpPr>
          <p:cNvPr id="10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 smtClean="0"/>
              <a:t>RESULTADOS</a:t>
            </a:r>
            <a:endParaRPr lang="es-CO" b="1" dirty="0"/>
          </a:p>
        </p:txBody>
      </p:sp>
      <p:sp>
        <p:nvSpPr>
          <p:cNvPr id="20" name="19 CuadroTexto"/>
          <p:cNvSpPr txBox="1"/>
          <p:nvPr/>
        </p:nvSpPr>
        <p:spPr>
          <a:xfrm>
            <a:off x="395536" y="162880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BPSK SIN ENCRIPTACIÓN</a:t>
            </a:r>
            <a:endParaRPr lang="es-ES" b="1" dirty="0"/>
          </a:p>
          <a:p>
            <a:endParaRPr lang="es-ES" dirty="0"/>
          </a:p>
        </p:txBody>
      </p:sp>
      <p:cxnSp>
        <p:nvCxnSpPr>
          <p:cNvPr id="12" name="11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24</a:t>
            </a:r>
            <a:endParaRPr lang="es-ES" b="1" dirty="0"/>
          </a:p>
        </p:txBody>
      </p:sp>
      <p:cxnSp>
        <p:nvCxnSpPr>
          <p:cNvPr id="23" name="22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24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609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84" y="1675624"/>
            <a:ext cx="85344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395536" y="162880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BPSK SIN ENCRIPTACIÓN</a:t>
            </a:r>
            <a:endParaRPr lang="es-ES" b="1" dirty="0"/>
          </a:p>
          <a:p>
            <a:endParaRPr lang="es-ES" dirty="0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 smtClean="0"/>
              <a:t>RESULTADOS</a:t>
            </a:r>
            <a:endParaRPr lang="es-CO" b="1" dirty="0"/>
          </a:p>
        </p:txBody>
      </p:sp>
      <p:cxnSp>
        <p:nvCxnSpPr>
          <p:cNvPr id="8" name="7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24</a:t>
            </a:r>
            <a:endParaRPr lang="es-ES" sz="2400" b="1" dirty="0"/>
          </a:p>
        </p:txBody>
      </p:sp>
      <p:cxnSp>
        <p:nvCxnSpPr>
          <p:cNvPr id="12" name="11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838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85153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4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395536" y="162880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BPSK SIN ENCRIPTACIÓN</a:t>
            </a:r>
            <a:endParaRPr lang="es-ES" b="1" dirty="0"/>
          </a:p>
          <a:p>
            <a:endParaRPr lang="es-ES" dirty="0"/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 smtClean="0"/>
              <a:t>RESULTADOS</a:t>
            </a:r>
            <a:endParaRPr lang="es-CO" b="1" dirty="0"/>
          </a:p>
        </p:txBody>
      </p:sp>
      <p:cxnSp>
        <p:nvCxnSpPr>
          <p:cNvPr id="9" name="8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24</a:t>
            </a:r>
            <a:endParaRPr lang="es-ES" sz="2400" b="1" dirty="0"/>
          </a:p>
        </p:txBody>
      </p:sp>
      <p:sp>
        <p:nvSpPr>
          <p:cNvPr id="2" name="1 Rectángulo"/>
          <p:cNvSpPr/>
          <p:nvPr/>
        </p:nvSpPr>
        <p:spPr>
          <a:xfrm>
            <a:off x="1547664" y="4149080"/>
            <a:ext cx="5616624" cy="1080120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173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854392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395536" y="162880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BPSK SIN ENCRIPTACIÓN</a:t>
            </a:r>
            <a:endParaRPr lang="es-ES" b="1" dirty="0"/>
          </a:p>
          <a:p>
            <a:endParaRPr lang="es-ES" dirty="0"/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 smtClean="0"/>
              <a:t>RESULTADOS</a:t>
            </a:r>
            <a:endParaRPr lang="es-CO" b="1" dirty="0"/>
          </a:p>
        </p:txBody>
      </p:sp>
      <p:cxnSp>
        <p:nvCxnSpPr>
          <p:cNvPr id="10" name="9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24</a:t>
            </a:r>
            <a:endParaRPr lang="es-ES" sz="2400" b="1" dirty="0"/>
          </a:p>
        </p:txBody>
      </p:sp>
      <p:pic>
        <p:nvPicPr>
          <p:cNvPr id="13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3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771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0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27" y="2024645"/>
            <a:ext cx="1380952" cy="1380952"/>
          </a:xfrm>
          <a:prstGeom prst="rect">
            <a:avLst/>
          </a:prstGeom>
        </p:spPr>
      </p:pic>
      <p:sp>
        <p:nvSpPr>
          <p:cNvPr id="11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sp>
        <p:nvSpPr>
          <p:cNvPr id="13" name="12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QPSK SIN ENCRIPTACIÓN</a:t>
            </a:r>
            <a:endParaRPr lang="es-ES" b="1" dirty="0"/>
          </a:p>
        </p:txBody>
      </p:sp>
      <p:cxnSp>
        <p:nvCxnSpPr>
          <p:cNvPr id="7" name="6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25</a:t>
            </a:r>
            <a:endParaRPr lang="es-ES" sz="2400" b="1" dirty="0"/>
          </a:p>
        </p:txBody>
      </p:sp>
      <p:graphicFrame>
        <p:nvGraphicFramePr>
          <p:cNvPr id="15" name="9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280673"/>
              </p:ext>
            </p:extLst>
          </p:nvPr>
        </p:nvGraphicFramePr>
        <p:xfrm>
          <a:off x="539552" y="3717032"/>
          <a:ext cx="2880320" cy="880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8912"/>
                <a:gridCol w="1124809"/>
                <a:gridCol w="90659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2000" b="1" u="none" strike="noStrike" dirty="0">
                          <a:effectLst/>
                        </a:rPr>
                        <a:t>QPSK SIN </a:t>
                      </a:r>
                      <a:r>
                        <a:rPr lang="es-CO" sz="2000" b="1" u="none" strike="noStrike" dirty="0" smtClean="0">
                          <a:effectLst/>
                        </a:rPr>
                        <a:t>ENCRIPTACIÓN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SNR Entrada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Error Medio Cuadrático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SNR Salida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1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5118,0755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7,4293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6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16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58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0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27" y="2024645"/>
            <a:ext cx="1380952" cy="1380952"/>
          </a:xfrm>
          <a:prstGeom prst="rect">
            <a:avLst/>
          </a:prstGeom>
        </p:spPr>
      </p:pic>
      <p:pic>
        <p:nvPicPr>
          <p:cNvPr id="5" name="41 Imagen"/>
          <p:cNvPicPr>
            <a:picLocks noChangeAspect="1"/>
          </p:cNvPicPr>
          <p:nvPr/>
        </p:nvPicPr>
        <p:blipFill rotWithShape="1">
          <a:blip r:embed="rId3"/>
          <a:srcRect l="685"/>
          <a:stretch/>
        </p:blipFill>
        <p:spPr>
          <a:xfrm>
            <a:off x="2642001" y="2215145"/>
            <a:ext cx="1380951" cy="1352381"/>
          </a:xfrm>
          <a:prstGeom prst="rect">
            <a:avLst/>
          </a:prstGeom>
        </p:spPr>
      </p:pic>
      <p:sp>
        <p:nvSpPr>
          <p:cNvPr id="11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sp>
        <p:nvSpPr>
          <p:cNvPr id="13" name="12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QPSK SIN </a:t>
            </a:r>
            <a:r>
              <a:rPr lang="es-CO" b="1" dirty="0"/>
              <a:t>ENCRIPTACIÓN</a:t>
            </a:r>
            <a:endParaRPr lang="es-ES" b="1" dirty="0"/>
          </a:p>
        </p:txBody>
      </p:sp>
      <p:cxnSp>
        <p:nvCxnSpPr>
          <p:cNvPr id="8" name="7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25</a:t>
            </a:r>
            <a:endParaRPr lang="es-ES" sz="2400" b="1" dirty="0"/>
          </a:p>
        </p:txBody>
      </p:sp>
      <p:graphicFrame>
        <p:nvGraphicFramePr>
          <p:cNvPr id="16" name="9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7107305"/>
              </p:ext>
            </p:extLst>
          </p:nvPr>
        </p:nvGraphicFramePr>
        <p:xfrm>
          <a:off x="539552" y="3717032"/>
          <a:ext cx="2880320" cy="1071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8912"/>
                <a:gridCol w="1124809"/>
                <a:gridCol w="90659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2000" b="1" u="none" strike="noStrike" dirty="0">
                          <a:effectLst/>
                        </a:rPr>
                        <a:t>QPSK SIN </a:t>
                      </a:r>
                      <a:r>
                        <a:rPr lang="es-CO" sz="2000" b="1" u="none" strike="noStrike" dirty="0" smtClean="0">
                          <a:effectLst/>
                        </a:rPr>
                        <a:t>ENCRIPTACIÓN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SNR Entrada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Error Medio Cuadrático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SNR Salida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1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5118,0755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7,4293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2182,4766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11,1308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7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17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003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0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27" y="2024645"/>
            <a:ext cx="1380952" cy="1380952"/>
          </a:xfrm>
          <a:prstGeom prst="rect">
            <a:avLst/>
          </a:prstGeom>
        </p:spPr>
      </p:pic>
      <p:pic>
        <p:nvPicPr>
          <p:cNvPr id="5" name="41 Imagen"/>
          <p:cNvPicPr>
            <a:picLocks noChangeAspect="1"/>
          </p:cNvPicPr>
          <p:nvPr/>
        </p:nvPicPr>
        <p:blipFill rotWithShape="1">
          <a:blip r:embed="rId3"/>
          <a:srcRect l="685"/>
          <a:stretch/>
        </p:blipFill>
        <p:spPr>
          <a:xfrm>
            <a:off x="2642001" y="2215145"/>
            <a:ext cx="1380951" cy="1352381"/>
          </a:xfrm>
          <a:prstGeom prst="rect">
            <a:avLst/>
          </a:prstGeom>
        </p:spPr>
      </p:pic>
      <p:pic>
        <p:nvPicPr>
          <p:cNvPr id="6" name="42 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652" y="2405645"/>
            <a:ext cx="1361905" cy="1380952"/>
          </a:xfrm>
          <a:prstGeom prst="rect">
            <a:avLst/>
          </a:prstGeom>
        </p:spPr>
      </p:pic>
      <p:sp>
        <p:nvSpPr>
          <p:cNvPr id="11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sp>
        <p:nvSpPr>
          <p:cNvPr id="13" name="12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QPSK SIN </a:t>
            </a:r>
            <a:r>
              <a:rPr lang="es-CO" b="1" dirty="0"/>
              <a:t>ENCRIPTACIÓN</a:t>
            </a:r>
            <a:endParaRPr lang="es-ES" b="1" dirty="0"/>
          </a:p>
        </p:txBody>
      </p:sp>
      <p:cxnSp>
        <p:nvCxnSpPr>
          <p:cNvPr id="9" name="8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25</a:t>
            </a:r>
            <a:endParaRPr lang="es-ES" sz="2400" b="1" dirty="0"/>
          </a:p>
        </p:txBody>
      </p:sp>
      <p:graphicFrame>
        <p:nvGraphicFramePr>
          <p:cNvPr id="17" name="9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6535382"/>
              </p:ext>
            </p:extLst>
          </p:nvPr>
        </p:nvGraphicFramePr>
        <p:xfrm>
          <a:off x="539552" y="3717032"/>
          <a:ext cx="2880320" cy="1261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8912"/>
                <a:gridCol w="1124809"/>
                <a:gridCol w="90659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2000" b="1" u="none" strike="noStrike" dirty="0">
                          <a:effectLst/>
                        </a:rPr>
                        <a:t>QPSK SIN </a:t>
                      </a:r>
                      <a:r>
                        <a:rPr lang="es-CO" sz="2000" b="1" u="none" strike="noStrike" dirty="0" smtClean="0">
                          <a:effectLst/>
                        </a:rPr>
                        <a:t>ENCRIPTACIÓN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SNR Entrada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Error Medio Cuadrático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SNR Salida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1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5118,0755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7,4293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2182,4766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11,1308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455,7829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17,9328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8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18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352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0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27" y="2024645"/>
            <a:ext cx="1380952" cy="1380952"/>
          </a:xfrm>
          <a:prstGeom prst="rect">
            <a:avLst/>
          </a:prstGeom>
        </p:spPr>
      </p:pic>
      <p:pic>
        <p:nvPicPr>
          <p:cNvPr id="5" name="41 Imagen"/>
          <p:cNvPicPr>
            <a:picLocks noChangeAspect="1"/>
          </p:cNvPicPr>
          <p:nvPr/>
        </p:nvPicPr>
        <p:blipFill rotWithShape="1">
          <a:blip r:embed="rId3"/>
          <a:srcRect l="685"/>
          <a:stretch/>
        </p:blipFill>
        <p:spPr>
          <a:xfrm>
            <a:off x="2642001" y="2215145"/>
            <a:ext cx="1380951" cy="1352381"/>
          </a:xfrm>
          <a:prstGeom prst="rect">
            <a:avLst/>
          </a:prstGeom>
        </p:spPr>
      </p:pic>
      <p:pic>
        <p:nvPicPr>
          <p:cNvPr id="6" name="42 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652" y="2405645"/>
            <a:ext cx="1361905" cy="1380952"/>
          </a:xfrm>
          <a:prstGeom prst="rect">
            <a:avLst/>
          </a:prstGeom>
        </p:spPr>
      </p:pic>
      <p:pic>
        <p:nvPicPr>
          <p:cNvPr id="7" name="43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8885" y="2596145"/>
            <a:ext cx="1371429" cy="1361905"/>
          </a:xfrm>
          <a:prstGeom prst="rect">
            <a:avLst/>
          </a:prstGeom>
        </p:spPr>
      </p:pic>
      <p:sp>
        <p:nvSpPr>
          <p:cNvPr id="11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sp>
        <p:nvSpPr>
          <p:cNvPr id="13" name="12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QPSK SIN ENCRIPTACIÓN</a:t>
            </a:r>
            <a:endParaRPr lang="es-ES" b="1" dirty="0"/>
          </a:p>
        </p:txBody>
      </p:sp>
      <p:cxnSp>
        <p:nvCxnSpPr>
          <p:cNvPr id="14" name="13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25</a:t>
            </a:r>
            <a:endParaRPr lang="es-ES" sz="2400" b="1" dirty="0"/>
          </a:p>
        </p:txBody>
      </p:sp>
      <p:graphicFrame>
        <p:nvGraphicFramePr>
          <p:cNvPr id="18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278394"/>
              </p:ext>
            </p:extLst>
          </p:nvPr>
        </p:nvGraphicFramePr>
        <p:xfrm>
          <a:off x="539552" y="3717032"/>
          <a:ext cx="2880320" cy="1452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8912"/>
                <a:gridCol w="1124809"/>
                <a:gridCol w="90659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2000" b="1" u="none" strike="noStrike" dirty="0">
                          <a:effectLst/>
                        </a:rPr>
                        <a:t>QPSK SIN </a:t>
                      </a:r>
                      <a:r>
                        <a:rPr lang="es-CO" sz="2000" b="1" u="none" strike="noStrike" dirty="0" smtClean="0">
                          <a:effectLst/>
                        </a:rPr>
                        <a:t>ENCRIPTACIÓN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SNR Entrada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Error Medio Cuadrático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SNR Salida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1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5118,0755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7,4293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2182,4766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11,1308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455,7829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17,9328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233,2279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20,8425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9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19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299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0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27" y="2024645"/>
            <a:ext cx="1380952" cy="1380952"/>
          </a:xfrm>
          <a:prstGeom prst="rect">
            <a:avLst/>
          </a:prstGeom>
        </p:spPr>
      </p:pic>
      <p:pic>
        <p:nvPicPr>
          <p:cNvPr id="5" name="41 Imagen"/>
          <p:cNvPicPr>
            <a:picLocks noChangeAspect="1"/>
          </p:cNvPicPr>
          <p:nvPr/>
        </p:nvPicPr>
        <p:blipFill rotWithShape="1">
          <a:blip r:embed="rId3"/>
          <a:srcRect l="685"/>
          <a:stretch/>
        </p:blipFill>
        <p:spPr>
          <a:xfrm>
            <a:off x="2642001" y="2215145"/>
            <a:ext cx="1380951" cy="1352381"/>
          </a:xfrm>
          <a:prstGeom prst="rect">
            <a:avLst/>
          </a:prstGeom>
        </p:spPr>
      </p:pic>
      <p:pic>
        <p:nvPicPr>
          <p:cNvPr id="6" name="42 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652" y="2405645"/>
            <a:ext cx="1361905" cy="1380952"/>
          </a:xfrm>
          <a:prstGeom prst="rect">
            <a:avLst/>
          </a:prstGeom>
        </p:spPr>
      </p:pic>
      <p:pic>
        <p:nvPicPr>
          <p:cNvPr id="7" name="43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8885" y="2596145"/>
            <a:ext cx="1371429" cy="1361905"/>
          </a:xfrm>
          <a:prstGeom prst="rect">
            <a:avLst/>
          </a:prstGeom>
        </p:spPr>
      </p:pic>
      <p:pic>
        <p:nvPicPr>
          <p:cNvPr id="8" name="44 Image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9027" y="2796170"/>
            <a:ext cx="1380952" cy="1371429"/>
          </a:xfrm>
          <a:prstGeom prst="rect">
            <a:avLst/>
          </a:prstGeom>
        </p:spPr>
      </p:pic>
      <p:sp>
        <p:nvSpPr>
          <p:cNvPr id="11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sp>
        <p:nvSpPr>
          <p:cNvPr id="13" name="12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QPSK SIN ENCRIPTACIÓN</a:t>
            </a:r>
            <a:endParaRPr lang="es-ES" b="1" dirty="0"/>
          </a:p>
        </p:txBody>
      </p:sp>
      <p:cxnSp>
        <p:nvCxnSpPr>
          <p:cNvPr id="14" name="13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25</a:t>
            </a:r>
            <a:endParaRPr lang="es-ES" sz="2400" b="1" dirty="0"/>
          </a:p>
        </p:txBody>
      </p:sp>
      <p:graphicFrame>
        <p:nvGraphicFramePr>
          <p:cNvPr id="18" name="9 Marcador de contenid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8063090"/>
              </p:ext>
            </p:extLst>
          </p:nvPr>
        </p:nvGraphicFramePr>
        <p:xfrm>
          <a:off x="539552" y="3717032"/>
          <a:ext cx="2880320" cy="1642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8912"/>
                <a:gridCol w="1124809"/>
                <a:gridCol w="90659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2000" b="1" u="none" strike="noStrike" dirty="0">
                          <a:effectLst/>
                        </a:rPr>
                        <a:t>QPSK SIN </a:t>
                      </a:r>
                      <a:r>
                        <a:rPr lang="es-CO" sz="2000" b="1" u="none" strike="noStrike" dirty="0" smtClean="0">
                          <a:effectLst/>
                        </a:rPr>
                        <a:t>ENCRIPTACIÓN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SNR Entrada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Error Medio Cuadrático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SNR Salida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1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5118,0755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7,4293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2182,4766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11,1308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455,7829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17,9328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233,2279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20,8425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203,1134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21,4430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9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19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655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8159521"/>
              </p:ext>
            </p:extLst>
          </p:nvPr>
        </p:nvGraphicFramePr>
        <p:xfrm>
          <a:off x="539552" y="3717032"/>
          <a:ext cx="2880320" cy="2023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8912"/>
                <a:gridCol w="1124809"/>
                <a:gridCol w="90659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2000" b="1" u="none" strike="noStrike" dirty="0">
                          <a:effectLst/>
                        </a:rPr>
                        <a:t>QPSK SIN </a:t>
                      </a:r>
                      <a:r>
                        <a:rPr lang="es-CO" sz="2000" b="1" u="none" strike="noStrike" dirty="0" smtClean="0">
                          <a:effectLst/>
                        </a:rPr>
                        <a:t>ENCRIPTACIÓN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SNR Entrada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Error Medio Cuadrático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u="none" strike="noStrike" dirty="0">
                          <a:effectLst/>
                        </a:rPr>
                        <a:t>SNR Salida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1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5118,0755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7,4293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2182,4766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11,1308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455,7829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17,9328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233,2279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20,8425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203,1134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21,4430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25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0,0910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54,9278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30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0,0000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u="none" strike="noStrike" dirty="0" smtClean="0">
                          <a:effectLst/>
                        </a:rPr>
                        <a:t>INF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4" name="40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27" y="2024645"/>
            <a:ext cx="1380952" cy="1380952"/>
          </a:xfrm>
          <a:prstGeom prst="rect">
            <a:avLst/>
          </a:prstGeom>
        </p:spPr>
      </p:pic>
      <p:pic>
        <p:nvPicPr>
          <p:cNvPr id="5" name="41 Imagen"/>
          <p:cNvPicPr>
            <a:picLocks noChangeAspect="1"/>
          </p:cNvPicPr>
          <p:nvPr/>
        </p:nvPicPr>
        <p:blipFill rotWithShape="1">
          <a:blip r:embed="rId3"/>
          <a:srcRect l="685"/>
          <a:stretch/>
        </p:blipFill>
        <p:spPr>
          <a:xfrm>
            <a:off x="2642001" y="2215145"/>
            <a:ext cx="1380951" cy="1352381"/>
          </a:xfrm>
          <a:prstGeom prst="rect">
            <a:avLst/>
          </a:prstGeom>
        </p:spPr>
      </p:pic>
      <p:pic>
        <p:nvPicPr>
          <p:cNvPr id="6" name="42 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652" y="2405645"/>
            <a:ext cx="1361905" cy="1380952"/>
          </a:xfrm>
          <a:prstGeom prst="rect">
            <a:avLst/>
          </a:prstGeom>
        </p:spPr>
      </p:pic>
      <p:pic>
        <p:nvPicPr>
          <p:cNvPr id="7" name="43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8885" y="2596145"/>
            <a:ext cx="1371429" cy="1361905"/>
          </a:xfrm>
          <a:prstGeom prst="rect">
            <a:avLst/>
          </a:prstGeom>
        </p:spPr>
      </p:pic>
      <p:pic>
        <p:nvPicPr>
          <p:cNvPr id="8" name="44 Image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9027" y="2796170"/>
            <a:ext cx="1380952" cy="1371429"/>
          </a:xfrm>
          <a:prstGeom prst="rect">
            <a:avLst/>
          </a:prstGeom>
        </p:spPr>
      </p:pic>
      <p:pic>
        <p:nvPicPr>
          <p:cNvPr id="9" name="45 Image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2595" y="2977145"/>
            <a:ext cx="1380952" cy="1390476"/>
          </a:xfrm>
          <a:prstGeom prst="rect">
            <a:avLst/>
          </a:prstGeom>
        </p:spPr>
      </p:pic>
      <p:sp>
        <p:nvSpPr>
          <p:cNvPr id="11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sp>
        <p:nvSpPr>
          <p:cNvPr id="13" name="12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QPSK SIN ENCRIPTACIÓN</a:t>
            </a:r>
            <a:endParaRPr lang="es-ES" b="1" dirty="0"/>
          </a:p>
        </p:txBody>
      </p:sp>
      <p:cxnSp>
        <p:nvCxnSpPr>
          <p:cNvPr id="22" name="21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25</a:t>
            </a:r>
            <a:endParaRPr lang="es-ES" sz="2400" b="1" dirty="0"/>
          </a:p>
        </p:txBody>
      </p:sp>
      <p:pic>
        <p:nvPicPr>
          <p:cNvPr id="16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16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692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INTRODUCCIÓN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</a:t>
            </a:r>
            <a:endParaRPr lang="es-ES" b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683568" y="5085184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LA CRIPTOGRAFÍA Y LOS SISTEMAS DE COMUNICACIÓN DIGITAL SON DOS GRANDES DISCIPLINAS  QUE HAN ENCONTRADO UNA GRAN IMPORTANCIA EN DIFERENTES ORDENES SOCIALES.</a:t>
            </a:r>
            <a:endParaRPr lang="es-ES" b="1" dirty="0"/>
          </a:p>
        </p:txBody>
      </p:sp>
      <p:pic>
        <p:nvPicPr>
          <p:cNvPr id="2050" name="Picture 2" descr="http://www.seocolombia.com/blog/images/redes-socia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9" y="2306314"/>
            <a:ext cx="242887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languagestudio.com/images/MobileCommunicat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310" y="2230345"/>
            <a:ext cx="2539380" cy="190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seek4sat.com/wp-content/uploads/2010/01/soldat_dish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986" y="2122318"/>
            <a:ext cx="2467478" cy="212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3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956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1715988"/>
            <a:ext cx="8486775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sp>
        <p:nvSpPr>
          <p:cNvPr id="7" name="6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QPSK SIN ENCRIPTAR</a:t>
            </a:r>
            <a:endParaRPr lang="es-ES" b="1" dirty="0"/>
          </a:p>
        </p:txBody>
      </p:sp>
      <p:cxnSp>
        <p:nvCxnSpPr>
          <p:cNvPr id="8" name="7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25</a:t>
            </a:r>
            <a:endParaRPr lang="es-ES" sz="2400" b="1" dirty="0"/>
          </a:p>
        </p:txBody>
      </p:sp>
      <p:pic>
        <p:nvPicPr>
          <p:cNvPr id="12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292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687413"/>
            <a:ext cx="8543925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4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25</a:t>
            </a:r>
            <a:endParaRPr lang="es-ES" sz="2400" b="1" dirty="0"/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sp>
        <p:nvSpPr>
          <p:cNvPr id="10" name="9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QPSK SIN ENCRIPTAR</a:t>
            </a:r>
            <a:endParaRPr lang="es-ES" b="1" dirty="0"/>
          </a:p>
        </p:txBody>
      </p:sp>
      <p:cxnSp>
        <p:nvCxnSpPr>
          <p:cNvPr id="11" name="10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63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9843246"/>
              </p:ext>
            </p:extLst>
          </p:nvPr>
        </p:nvGraphicFramePr>
        <p:xfrm>
          <a:off x="505894" y="4090279"/>
          <a:ext cx="2860813" cy="8409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3163"/>
                <a:gridCol w="1117191"/>
                <a:gridCol w="900459"/>
              </a:tblGrid>
              <a:tr h="316057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16PSK SIN </a:t>
                      </a:r>
                      <a:r>
                        <a:rPr lang="es-CO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ENCRIPTACIÓN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4670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5930,3586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6,7895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1" name="46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037" y="2132856"/>
            <a:ext cx="1371429" cy="1380952"/>
          </a:xfrm>
          <a:prstGeom prst="rect">
            <a:avLst/>
          </a:prstGeom>
        </p:spPr>
      </p:pic>
      <p:sp>
        <p:nvSpPr>
          <p:cNvPr id="19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sp>
        <p:nvSpPr>
          <p:cNvPr id="21" name="20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16PSK SIN ENCRIPTACIÓN</a:t>
            </a:r>
            <a:endParaRPr lang="es-ES" b="1" dirty="0"/>
          </a:p>
        </p:txBody>
      </p:sp>
      <p:cxnSp>
        <p:nvCxnSpPr>
          <p:cNvPr id="22" name="21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26</a:t>
            </a:r>
            <a:endParaRPr lang="es-ES" sz="2400" b="1" dirty="0"/>
          </a:p>
        </p:txBody>
      </p:sp>
      <p:pic>
        <p:nvPicPr>
          <p:cNvPr id="12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900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2904699"/>
              </p:ext>
            </p:extLst>
          </p:nvPr>
        </p:nvGraphicFramePr>
        <p:xfrm>
          <a:off x="505894" y="4090279"/>
          <a:ext cx="2860813" cy="10190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3163"/>
                <a:gridCol w="1117191"/>
                <a:gridCol w="900459"/>
              </a:tblGrid>
              <a:tr h="316057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16PSK SIN </a:t>
                      </a:r>
                      <a:r>
                        <a:rPr lang="es-CO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ENCRIPTACIÓN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4670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5930,3586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6,7895</a:t>
                      </a:r>
                    </a:p>
                  </a:txBody>
                  <a:tcPr marL="9525" marR="9525" marT="9525" marB="0" anchor="b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4041,0511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8,4554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1" name="46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037" y="2132856"/>
            <a:ext cx="1371429" cy="1380952"/>
          </a:xfrm>
          <a:prstGeom prst="rect">
            <a:avLst/>
          </a:prstGeom>
        </p:spPr>
      </p:pic>
      <p:pic>
        <p:nvPicPr>
          <p:cNvPr id="12" name="47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48" y="2312909"/>
            <a:ext cx="1380952" cy="1371429"/>
          </a:xfrm>
          <a:prstGeom prst="rect">
            <a:avLst/>
          </a:prstGeom>
        </p:spPr>
      </p:pic>
      <p:sp>
        <p:nvSpPr>
          <p:cNvPr id="19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sp>
        <p:nvSpPr>
          <p:cNvPr id="21" name="20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16PSK SIN ENCRIPTACIÓN</a:t>
            </a:r>
            <a:endParaRPr lang="es-ES" b="1" dirty="0"/>
          </a:p>
        </p:txBody>
      </p:sp>
      <p:cxnSp>
        <p:nvCxnSpPr>
          <p:cNvPr id="22" name="21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26</a:t>
            </a:r>
            <a:endParaRPr lang="es-ES" sz="2400" b="1" dirty="0"/>
          </a:p>
        </p:txBody>
      </p:sp>
      <p:pic>
        <p:nvPicPr>
          <p:cNvPr id="13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3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687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904857"/>
              </p:ext>
            </p:extLst>
          </p:nvPr>
        </p:nvGraphicFramePr>
        <p:xfrm>
          <a:off x="505894" y="4090279"/>
          <a:ext cx="2860813" cy="1197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3163"/>
                <a:gridCol w="1117191"/>
                <a:gridCol w="900459"/>
              </a:tblGrid>
              <a:tr h="316057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16PSK SIN </a:t>
                      </a:r>
                      <a:r>
                        <a:rPr lang="es-CO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ENCRIPTACIÓN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4670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5930,3586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6,7895</a:t>
                      </a:r>
                    </a:p>
                  </a:txBody>
                  <a:tcPr marL="9525" marR="9525" marT="9525" marB="0" anchor="b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4041,0511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8,4554</a:t>
                      </a:r>
                    </a:p>
                  </a:txBody>
                  <a:tcPr marL="9525" marR="9525" marT="9525" marB="0" anchor="b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2611,2211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10,3519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1" name="46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037" y="2132856"/>
            <a:ext cx="1371429" cy="1380952"/>
          </a:xfrm>
          <a:prstGeom prst="rect">
            <a:avLst/>
          </a:prstGeom>
        </p:spPr>
      </p:pic>
      <p:pic>
        <p:nvPicPr>
          <p:cNvPr id="12" name="47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48" y="2312909"/>
            <a:ext cx="1380952" cy="1371429"/>
          </a:xfrm>
          <a:prstGeom prst="rect">
            <a:avLst/>
          </a:prstGeom>
        </p:spPr>
      </p:pic>
      <p:pic>
        <p:nvPicPr>
          <p:cNvPr id="13" name="49 Imagen"/>
          <p:cNvPicPr>
            <a:picLocks noChangeAspect="1"/>
          </p:cNvPicPr>
          <p:nvPr/>
        </p:nvPicPr>
        <p:blipFill rotWithShape="1">
          <a:blip r:embed="rId4"/>
          <a:srcRect l="1379"/>
          <a:stretch/>
        </p:blipFill>
        <p:spPr>
          <a:xfrm>
            <a:off x="3058353" y="2492896"/>
            <a:ext cx="1361902" cy="1390476"/>
          </a:xfrm>
          <a:prstGeom prst="rect">
            <a:avLst/>
          </a:prstGeom>
        </p:spPr>
      </p:pic>
      <p:sp>
        <p:nvSpPr>
          <p:cNvPr id="19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sp>
        <p:nvSpPr>
          <p:cNvPr id="21" name="20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16PSK SIN ENCRIPTACIÓN</a:t>
            </a:r>
            <a:endParaRPr lang="es-ES" b="1" dirty="0"/>
          </a:p>
        </p:txBody>
      </p:sp>
      <p:cxnSp>
        <p:nvCxnSpPr>
          <p:cNvPr id="22" name="21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26</a:t>
            </a:r>
            <a:endParaRPr lang="es-ES" sz="2400" b="1" dirty="0"/>
          </a:p>
        </p:txBody>
      </p:sp>
      <p:pic>
        <p:nvPicPr>
          <p:cNvPr id="14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14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737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740307"/>
              </p:ext>
            </p:extLst>
          </p:nvPr>
        </p:nvGraphicFramePr>
        <p:xfrm>
          <a:off x="505894" y="4090279"/>
          <a:ext cx="2860813" cy="13753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3163"/>
                <a:gridCol w="1117191"/>
                <a:gridCol w="900459"/>
              </a:tblGrid>
              <a:tr h="316057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16PSK SIN </a:t>
                      </a:r>
                      <a:r>
                        <a:rPr lang="es-CO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ENCRIPTACIÓN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4670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5930,3586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6,7895</a:t>
                      </a:r>
                    </a:p>
                  </a:txBody>
                  <a:tcPr marL="9525" marR="9525" marT="9525" marB="0" anchor="b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4041,0511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8,4554</a:t>
                      </a:r>
                    </a:p>
                  </a:txBody>
                  <a:tcPr marL="9525" marR="9525" marT="9525" marB="0" anchor="b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2611,2211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10,3519</a:t>
                      </a:r>
                    </a:p>
                  </a:txBody>
                  <a:tcPr marL="9525" marR="9525" marT="9525" marB="0" anchor="b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2229,1489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11,0389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1" name="46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037" y="2132856"/>
            <a:ext cx="1371429" cy="1380952"/>
          </a:xfrm>
          <a:prstGeom prst="rect">
            <a:avLst/>
          </a:prstGeom>
        </p:spPr>
      </p:pic>
      <p:pic>
        <p:nvPicPr>
          <p:cNvPr id="12" name="47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48" y="2312909"/>
            <a:ext cx="1380952" cy="1371429"/>
          </a:xfrm>
          <a:prstGeom prst="rect">
            <a:avLst/>
          </a:prstGeom>
        </p:spPr>
      </p:pic>
      <p:pic>
        <p:nvPicPr>
          <p:cNvPr id="13" name="49 Imagen"/>
          <p:cNvPicPr>
            <a:picLocks noChangeAspect="1"/>
          </p:cNvPicPr>
          <p:nvPr/>
        </p:nvPicPr>
        <p:blipFill rotWithShape="1">
          <a:blip r:embed="rId4"/>
          <a:srcRect l="1379"/>
          <a:stretch/>
        </p:blipFill>
        <p:spPr>
          <a:xfrm>
            <a:off x="3058353" y="2492896"/>
            <a:ext cx="1361902" cy="1390476"/>
          </a:xfrm>
          <a:prstGeom prst="rect">
            <a:avLst/>
          </a:prstGeom>
        </p:spPr>
      </p:pic>
      <p:pic>
        <p:nvPicPr>
          <p:cNvPr id="14" name="50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304" y="2666442"/>
            <a:ext cx="1371429" cy="1380952"/>
          </a:xfrm>
          <a:prstGeom prst="rect">
            <a:avLst/>
          </a:prstGeom>
        </p:spPr>
      </p:pic>
      <p:sp>
        <p:nvSpPr>
          <p:cNvPr id="19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sp>
        <p:nvSpPr>
          <p:cNvPr id="21" name="20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16PSK SIN ENCRIPTACIÓN</a:t>
            </a:r>
            <a:endParaRPr lang="es-ES" b="1" dirty="0"/>
          </a:p>
        </p:txBody>
      </p:sp>
      <p:cxnSp>
        <p:nvCxnSpPr>
          <p:cNvPr id="22" name="21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26</a:t>
            </a:r>
            <a:endParaRPr lang="es-ES" sz="2400" b="1" dirty="0"/>
          </a:p>
        </p:txBody>
      </p:sp>
      <p:pic>
        <p:nvPicPr>
          <p:cNvPr id="15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38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6037770"/>
              </p:ext>
            </p:extLst>
          </p:nvPr>
        </p:nvGraphicFramePr>
        <p:xfrm>
          <a:off x="505894" y="4090279"/>
          <a:ext cx="2860813" cy="15534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3163"/>
                <a:gridCol w="1117191"/>
                <a:gridCol w="900459"/>
              </a:tblGrid>
              <a:tr h="316057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16PSK SIN </a:t>
                      </a:r>
                      <a:r>
                        <a:rPr lang="es-CO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ENCRIPTACIÓN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4670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5930,3586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6,7895</a:t>
                      </a:r>
                    </a:p>
                  </a:txBody>
                  <a:tcPr marL="9525" marR="9525" marT="9525" marB="0" anchor="b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4041,0511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8,4554</a:t>
                      </a:r>
                    </a:p>
                  </a:txBody>
                  <a:tcPr marL="9525" marR="9525" marT="9525" marB="0" anchor="b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2611,2211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10,3519</a:t>
                      </a:r>
                    </a:p>
                  </a:txBody>
                  <a:tcPr marL="9525" marR="9525" marT="9525" marB="0" anchor="b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2229,1489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11,0389</a:t>
                      </a:r>
                    </a:p>
                  </a:txBody>
                  <a:tcPr marL="9525" marR="9525" marT="9525" marB="0" anchor="b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1582,7590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12,5262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1" name="46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037" y="2132856"/>
            <a:ext cx="1371429" cy="1380952"/>
          </a:xfrm>
          <a:prstGeom prst="rect">
            <a:avLst/>
          </a:prstGeom>
        </p:spPr>
      </p:pic>
      <p:pic>
        <p:nvPicPr>
          <p:cNvPr id="12" name="47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48" y="2312909"/>
            <a:ext cx="1380952" cy="1371429"/>
          </a:xfrm>
          <a:prstGeom prst="rect">
            <a:avLst/>
          </a:prstGeom>
        </p:spPr>
      </p:pic>
      <p:pic>
        <p:nvPicPr>
          <p:cNvPr id="13" name="49 Imagen"/>
          <p:cNvPicPr>
            <a:picLocks noChangeAspect="1"/>
          </p:cNvPicPr>
          <p:nvPr/>
        </p:nvPicPr>
        <p:blipFill rotWithShape="1">
          <a:blip r:embed="rId4"/>
          <a:srcRect l="1379"/>
          <a:stretch/>
        </p:blipFill>
        <p:spPr>
          <a:xfrm>
            <a:off x="3058353" y="2492896"/>
            <a:ext cx="1361902" cy="1390476"/>
          </a:xfrm>
          <a:prstGeom prst="rect">
            <a:avLst/>
          </a:prstGeom>
        </p:spPr>
      </p:pic>
      <p:pic>
        <p:nvPicPr>
          <p:cNvPr id="14" name="50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304" y="2666442"/>
            <a:ext cx="1371429" cy="1380952"/>
          </a:xfrm>
          <a:prstGeom prst="rect">
            <a:avLst/>
          </a:prstGeom>
        </p:spPr>
      </p:pic>
      <p:pic>
        <p:nvPicPr>
          <p:cNvPr id="15" name="51 Image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972" y="2837617"/>
            <a:ext cx="1380952" cy="1352381"/>
          </a:xfrm>
          <a:prstGeom prst="rect">
            <a:avLst/>
          </a:prstGeom>
        </p:spPr>
      </p:pic>
      <p:sp>
        <p:nvSpPr>
          <p:cNvPr id="19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sp>
        <p:nvSpPr>
          <p:cNvPr id="21" name="20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16PSK SIN ENCRIPTACIÓN</a:t>
            </a:r>
            <a:endParaRPr lang="es-ES" b="1" dirty="0"/>
          </a:p>
        </p:txBody>
      </p:sp>
      <p:cxnSp>
        <p:nvCxnSpPr>
          <p:cNvPr id="22" name="21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26</a:t>
            </a:r>
            <a:endParaRPr lang="es-ES" sz="2400" b="1" dirty="0"/>
          </a:p>
        </p:txBody>
      </p:sp>
      <p:pic>
        <p:nvPicPr>
          <p:cNvPr id="16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16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952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4391729"/>
              </p:ext>
            </p:extLst>
          </p:nvPr>
        </p:nvGraphicFramePr>
        <p:xfrm>
          <a:off x="505894" y="4090279"/>
          <a:ext cx="2860813" cy="17316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3163"/>
                <a:gridCol w="1117191"/>
                <a:gridCol w="900459"/>
              </a:tblGrid>
              <a:tr h="316057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16PSK SIN </a:t>
                      </a:r>
                      <a:r>
                        <a:rPr lang="es-CO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ENCRIPTACIÓN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4670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5930,3586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6,7895</a:t>
                      </a:r>
                    </a:p>
                  </a:txBody>
                  <a:tcPr marL="9525" marR="9525" marT="9525" marB="0" anchor="b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4041,0511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8,4554</a:t>
                      </a:r>
                    </a:p>
                  </a:txBody>
                  <a:tcPr marL="9525" marR="9525" marT="9525" marB="0" anchor="b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2611,2211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10,3519</a:t>
                      </a:r>
                    </a:p>
                  </a:txBody>
                  <a:tcPr marL="9525" marR="9525" marT="9525" marB="0" anchor="b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2229,1489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11,0389</a:t>
                      </a:r>
                    </a:p>
                  </a:txBody>
                  <a:tcPr marL="9525" marR="9525" marT="9525" marB="0" anchor="b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1582,7590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12,5262</a:t>
                      </a:r>
                    </a:p>
                  </a:txBody>
                  <a:tcPr marL="9525" marR="9525" marT="9525" marB="0" anchor="b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816,0120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15,4034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1" name="46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037" y="2132856"/>
            <a:ext cx="1371429" cy="1380952"/>
          </a:xfrm>
          <a:prstGeom prst="rect">
            <a:avLst/>
          </a:prstGeom>
        </p:spPr>
      </p:pic>
      <p:pic>
        <p:nvPicPr>
          <p:cNvPr id="12" name="47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48" y="2312909"/>
            <a:ext cx="1380952" cy="1371429"/>
          </a:xfrm>
          <a:prstGeom prst="rect">
            <a:avLst/>
          </a:prstGeom>
        </p:spPr>
      </p:pic>
      <p:pic>
        <p:nvPicPr>
          <p:cNvPr id="13" name="49 Imagen"/>
          <p:cNvPicPr>
            <a:picLocks noChangeAspect="1"/>
          </p:cNvPicPr>
          <p:nvPr/>
        </p:nvPicPr>
        <p:blipFill rotWithShape="1">
          <a:blip r:embed="rId4"/>
          <a:srcRect l="1379"/>
          <a:stretch/>
        </p:blipFill>
        <p:spPr>
          <a:xfrm>
            <a:off x="3058353" y="2492896"/>
            <a:ext cx="1361902" cy="1390476"/>
          </a:xfrm>
          <a:prstGeom prst="rect">
            <a:avLst/>
          </a:prstGeom>
        </p:spPr>
      </p:pic>
      <p:pic>
        <p:nvPicPr>
          <p:cNvPr id="14" name="50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304" y="2666442"/>
            <a:ext cx="1371429" cy="1380952"/>
          </a:xfrm>
          <a:prstGeom prst="rect">
            <a:avLst/>
          </a:prstGeom>
        </p:spPr>
      </p:pic>
      <p:pic>
        <p:nvPicPr>
          <p:cNvPr id="15" name="51 Image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972" y="2837617"/>
            <a:ext cx="1380952" cy="1352381"/>
          </a:xfrm>
          <a:prstGeom prst="rect">
            <a:avLst/>
          </a:prstGeom>
        </p:spPr>
      </p:pic>
      <p:pic>
        <p:nvPicPr>
          <p:cNvPr id="16" name="52 Image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4971" y="3048783"/>
            <a:ext cx="1361905" cy="1380952"/>
          </a:xfrm>
          <a:prstGeom prst="rect">
            <a:avLst/>
          </a:prstGeom>
        </p:spPr>
      </p:pic>
      <p:sp>
        <p:nvSpPr>
          <p:cNvPr id="19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sp>
        <p:nvSpPr>
          <p:cNvPr id="21" name="20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16PSK SIN ENCRIPTACIÓN</a:t>
            </a:r>
            <a:endParaRPr lang="es-ES" b="1" dirty="0"/>
          </a:p>
        </p:txBody>
      </p:sp>
      <p:cxnSp>
        <p:nvCxnSpPr>
          <p:cNvPr id="22" name="21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26</a:t>
            </a:r>
            <a:endParaRPr lang="es-ES" sz="2400" b="1" dirty="0"/>
          </a:p>
        </p:txBody>
      </p:sp>
      <p:pic>
        <p:nvPicPr>
          <p:cNvPr id="17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17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959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0649635"/>
              </p:ext>
            </p:extLst>
          </p:nvPr>
        </p:nvGraphicFramePr>
        <p:xfrm>
          <a:off x="505894" y="4090279"/>
          <a:ext cx="2860813" cy="1909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3163"/>
                <a:gridCol w="1117191"/>
                <a:gridCol w="900459"/>
              </a:tblGrid>
              <a:tr h="316057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16PSK SIN </a:t>
                      </a:r>
                      <a:r>
                        <a:rPr lang="es-CO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ENCRIPTACIÓN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4670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5930,3586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6,7895</a:t>
                      </a:r>
                    </a:p>
                  </a:txBody>
                  <a:tcPr marL="9525" marR="9525" marT="9525" marB="0" anchor="b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4041,0511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8,4554</a:t>
                      </a:r>
                    </a:p>
                  </a:txBody>
                  <a:tcPr marL="9525" marR="9525" marT="9525" marB="0" anchor="b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2611,2211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10,3519</a:t>
                      </a:r>
                    </a:p>
                  </a:txBody>
                  <a:tcPr marL="9525" marR="9525" marT="9525" marB="0" anchor="b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2229,1489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11,0389</a:t>
                      </a:r>
                    </a:p>
                  </a:txBody>
                  <a:tcPr marL="9525" marR="9525" marT="9525" marB="0" anchor="b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1582,7590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12,5262</a:t>
                      </a:r>
                    </a:p>
                  </a:txBody>
                  <a:tcPr marL="9525" marR="9525" marT="9525" marB="0" anchor="b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816,0120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15,4034</a:t>
                      </a:r>
                    </a:p>
                  </a:txBody>
                  <a:tcPr marL="9525" marR="9525" marT="9525" marB="0" anchor="b"/>
                </a:tc>
              </a:tr>
              <a:tr h="178142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641,8845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16,4458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1" name="46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037" y="2132856"/>
            <a:ext cx="1371429" cy="1380952"/>
          </a:xfrm>
          <a:prstGeom prst="rect">
            <a:avLst/>
          </a:prstGeom>
        </p:spPr>
      </p:pic>
      <p:pic>
        <p:nvPicPr>
          <p:cNvPr id="12" name="47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48" y="2312909"/>
            <a:ext cx="1380952" cy="1371429"/>
          </a:xfrm>
          <a:prstGeom prst="rect">
            <a:avLst/>
          </a:prstGeom>
        </p:spPr>
      </p:pic>
      <p:pic>
        <p:nvPicPr>
          <p:cNvPr id="13" name="49 Imagen"/>
          <p:cNvPicPr>
            <a:picLocks noChangeAspect="1"/>
          </p:cNvPicPr>
          <p:nvPr/>
        </p:nvPicPr>
        <p:blipFill rotWithShape="1">
          <a:blip r:embed="rId4"/>
          <a:srcRect l="1379"/>
          <a:stretch/>
        </p:blipFill>
        <p:spPr>
          <a:xfrm>
            <a:off x="3058353" y="2492896"/>
            <a:ext cx="1361902" cy="1390476"/>
          </a:xfrm>
          <a:prstGeom prst="rect">
            <a:avLst/>
          </a:prstGeom>
        </p:spPr>
      </p:pic>
      <p:pic>
        <p:nvPicPr>
          <p:cNvPr id="14" name="50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304" y="2666442"/>
            <a:ext cx="1371429" cy="1380952"/>
          </a:xfrm>
          <a:prstGeom prst="rect">
            <a:avLst/>
          </a:prstGeom>
        </p:spPr>
      </p:pic>
      <p:pic>
        <p:nvPicPr>
          <p:cNvPr id="15" name="51 Image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972" y="2837617"/>
            <a:ext cx="1380952" cy="1352381"/>
          </a:xfrm>
          <a:prstGeom prst="rect">
            <a:avLst/>
          </a:prstGeom>
        </p:spPr>
      </p:pic>
      <p:pic>
        <p:nvPicPr>
          <p:cNvPr id="16" name="52 Image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4971" y="3048783"/>
            <a:ext cx="1361905" cy="1380952"/>
          </a:xfrm>
          <a:prstGeom prst="rect">
            <a:avLst/>
          </a:prstGeom>
        </p:spPr>
      </p:pic>
      <p:pic>
        <p:nvPicPr>
          <p:cNvPr id="18" name="54 Imagen"/>
          <p:cNvPicPr>
            <a:picLocks noChangeAspect="1"/>
          </p:cNvPicPr>
          <p:nvPr/>
        </p:nvPicPr>
        <p:blipFill rotWithShape="1">
          <a:blip r:embed="rId8"/>
          <a:srcRect b="2057"/>
          <a:stretch/>
        </p:blipFill>
        <p:spPr>
          <a:xfrm>
            <a:off x="5946399" y="3300586"/>
            <a:ext cx="1361905" cy="1352550"/>
          </a:xfrm>
          <a:prstGeom prst="rect">
            <a:avLst/>
          </a:prstGeom>
        </p:spPr>
      </p:pic>
      <p:sp>
        <p:nvSpPr>
          <p:cNvPr id="19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sp>
        <p:nvSpPr>
          <p:cNvPr id="21" name="20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16PSK SIN ENCRIPTACIÓN</a:t>
            </a:r>
            <a:endParaRPr lang="es-ES" b="1" dirty="0"/>
          </a:p>
        </p:txBody>
      </p:sp>
      <p:cxnSp>
        <p:nvCxnSpPr>
          <p:cNvPr id="22" name="21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26</a:t>
            </a:r>
            <a:endParaRPr lang="es-ES" sz="2400" b="1" dirty="0"/>
          </a:p>
        </p:txBody>
      </p:sp>
      <p:pic>
        <p:nvPicPr>
          <p:cNvPr id="17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25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573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700808"/>
            <a:ext cx="85248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2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26</a:t>
            </a:r>
            <a:endParaRPr lang="es-ES" sz="2400" b="1" dirty="0"/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sp>
        <p:nvSpPr>
          <p:cNvPr id="9" name="8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16PSK SIN ENCRIPTACIÓN</a:t>
            </a:r>
            <a:endParaRPr lang="es-ES" b="1" dirty="0"/>
          </a:p>
        </p:txBody>
      </p:sp>
      <p:cxnSp>
        <p:nvCxnSpPr>
          <p:cNvPr id="10" name="9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19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>
          <a:xfrm>
            <a:off x="5652120" y="1926124"/>
            <a:ext cx="3240360" cy="344883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INTRODUCCIÓN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4</a:t>
            </a:r>
            <a:endParaRPr lang="es-ES" b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683568" y="5374957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CUANDO LA INFORMACIÓN SE PUEDE REPRESENTAR COMO IMÁGENES  ENTONCES ES POSIBLE UTILIZAR MÉTODOS ÓPTICOS DE ENCRIPTACIÓN</a:t>
            </a:r>
            <a:endParaRPr lang="es-ES" b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467544" y="155679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CRIPTOGRAFÍA ÓPTICA</a:t>
            </a:r>
            <a:endParaRPr lang="es-ES" b="1" dirty="0"/>
          </a:p>
        </p:txBody>
      </p:sp>
      <p:pic>
        <p:nvPicPr>
          <p:cNvPr id="3074" name="Picture 2" descr="http://tiempo.infonews.com/advf/imagenes/2012/05/4fa5e021bb88b_275x19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47" y="1926124"/>
            <a:ext cx="4914141" cy="34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elotromate.com/wp-content/uploads/2012/07/2012-07-10-Dise%C3%B1an-un-m%C3%A9todo-in%C3%A9dito-para-proteger-informaci%C3%B3n1-600x33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359" y="2048978"/>
            <a:ext cx="2479081" cy="138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6053359" y="3573016"/>
            <a:ext cx="24790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ROBERTO TORROBA, NESTOR BOLOGNINI, MYRIAM TEBALDI. «</a:t>
            </a:r>
            <a:r>
              <a:rPr lang="es-ES" dirty="0"/>
              <a:t>All-optical encrypted movie</a:t>
            </a:r>
            <a:r>
              <a:rPr lang="es-ES" dirty="0" smtClean="0"/>
              <a:t>» </a:t>
            </a:r>
            <a:r>
              <a:rPr lang="es-ES" dirty="0"/>
              <a:t>CONICET,  LA PLATA ARGENTINA</a:t>
            </a:r>
            <a:r>
              <a:rPr lang="es-ES" dirty="0" smtClean="0"/>
              <a:t>. 2012</a:t>
            </a:r>
            <a:endParaRPr lang="es-ES" dirty="0"/>
          </a:p>
        </p:txBody>
      </p:sp>
      <p:pic>
        <p:nvPicPr>
          <p:cNvPr id="15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105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700808"/>
            <a:ext cx="85153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16PSK SIN ENCRIPTACIÓN</a:t>
            </a:r>
            <a:endParaRPr lang="es-ES" b="1" dirty="0"/>
          </a:p>
        </p:txBody>
      </p:sp>
      <p:cxnSp>
        <p:nvCxnSpPr>
          <p:cNvPr id="7" name="6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26</a:t>
            </a:r>
            <a:endParaRPr lang="es-ES" sz="2400" b="1" dirty="0"/>
          </a:p>
        </p:txBody>
      </p:sp>
      <p:pic>
        <p:nvPicPr>
          <p:cNvPr id="11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618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6373905"/>
              </p:ext>
            </p:extLst>
          </p:nvPr>
        </p:nvGraphicFramePr>
        <p:xfrm>
          <a:off x="700176" y="3933056"/>
          <a:ext cx="2900434" cy="880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4841"/>
                <a:gridCol w="1132663"/>
                <a:gridCol w="912930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256PSK </a:t>
                      </a:r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SIN </a:t>
                      </a:r>
                      <a:r>
                        <a:rPr lang="es-CO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ENCRIPTACIÓN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6175,7454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6,6134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9" name="55 Imagen"/>
          <p:cNvPicPr>
            <a:picLocks noChangeAspect="1"/>
          </p:cNvPicPr>
          <p:nvPr/>
        </p:nvPicPr>
        <p:blipFill rotWithShape="1">
          <a:blip r:embed="rId2"/>
          <a:srcRect t="2041"/>
          <a:stretch/>
        </p:blipFill>
        <p:spPr>
          <a:xfrm>
            <a:off x="1420738" y="1998132"/>
            <a:ext cx="1380952" cy="1371425"/>
          </a:xfrm>
          <a:prstGeom prst="rect">
            <a:avLst/>
          </a:prstGeom>
        </p:spPr>
      </p:pic>
      <p:sp>
        <p:nvSpPr>
          <p:cNvPr id="14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sp>
        <p:nvSpPr>
          <p:cNvPr id="16" name="15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256PSK SIN ENCRIPTACIÓN</a:t>
            </a:r>
            <a:endParaRPr lang="es-ES" b="1" dirty="0"/>
          </a:p>
        </p:txBody>
      </p:sp>
      <p:cxnSp>
        <p:nvCxnSpPr>
          <p:cNvPr id="17" name="16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2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27</a:t>
            </a:r>
            <a:endParaRPr lang="es-ES" sz="2400" b="1" dirty="0"/>
          </a:p>
        </p:txBody>
      </p:sp>
      <p:pic>
        <p:nvPicPr>
          <p:cNvPr id="11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808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9768326"/>
              </p:ext>
            </p:extLst>
          </p:nvPr>
        </p:nvGraphicFramePr>
        <p:xfrm>
          <a:off x="700176" y="3933056"/>
          <a:ext cx="2900434" cy="1071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4841"/>
                <a:gridCol w="1132663"/>
                <a:gridCol w="912930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256PSK </a:t>
                      </a:r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SIN </a:t>
                      </a:r>
                      <a:r>
                        <a:rPr lang="es-CO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ENCRIPTACIÓN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6175,7454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6,6134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4521,1512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7,9678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9" name="55 Imagen"/>
          <p:cNvPicPr>
            <a:picLocks noChangeAspect="1"/>
          </p:cNvPicPr>
          <p:nvPr/>
        </p:nvPicPr>
        <p:blipFill rotWithShape="1">
          <a:blip r:embed="rId2"/>
          <a:srcRect t="2041"/>
          <a:stretch/>
        </p:blipFill>
        <p:spPr>
          <a:xfrm>
            <a:off x="1420738" y="1998132"/>
            <a:ext cx="1380952" cy="1371425"/>
          </a:xfrm>
          <a:prstGeom prst="rect">
            <a:avLst/>
          </a:prstGeom>
        </p:spPr>
      </p:pic>
      <p:pic>
        <p:nvPicPr>
          <p:cNvPr id="20" name="56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928" y="2204864"/>
            <a:ext cx="1390476" cy="1380952"/>
          </a:xfrm>
          <a:prstGeom prst="rect">
            <a:avLst/>
          </a:prstGeom>
        </p:spPr>
      </p:pic>
      <p:sp>
        <p:nvSpPr>
          <p:cNvPr id="14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sp>
        <p:nvSpPr>
          <p:cNvPr id="16" name="15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256PSK SIN ENCRIPTACIÓN</a:t>
            </a:r>
            <a:endParaRPr lang="es-ES" b="1" dirty="0"/>
          </a:p>
        </p:txBody>
      </p:sp>
      <p:cxnSp>
        <p:nvCxnSpPr>
          <p:cNvPr id="17" name="16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2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27</a:t>
            </a:r>
            <a:endParaRPr lang="es-ES" sz="2400" b="1" dirty="0"/>
          </a:p>
        </p:txBody>
      </p:sp>
      <p:pic>
        <p:nvPicPr>
          <p:cNvPr id="12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901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0214018"/>
              </p:ext>
            </p:extLst>
          </p:nvPr>
        </p:nvGraphicFramePr>
        <p:xfrm>
          <a:off x="700176" y="3933056"/>
          <a:ext cx="2900434" cy="1261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4841"/>
                <a:gridCol w="1132663"/>
                <a:gridCol w="912930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256PSK </a:t>
                      </a:r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SIN </a:t>
                      </a:r>
                      <a:r>
                        <a:rPr lang="es-CO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ENCRIPTACIÓN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6175,7454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6,6134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4521,1512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7,9678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3513,7267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9,0627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9" name="55 Imagen"/>
          <p:cNvPicPr>
            <a:picLocks noChangeAspect="1"/>
          </p:cNvPicPr>
          <p:nvPr/>
        </p:nvPicPr>
        <p:blipFill rotWithShape="1">
          <a:blip r:embed="rId2"/>
          <a:srcRect t="2041"/>
          <a:stretch/>
        </p:blipFill>
        <p:spPr>
          <a:xfrm>
            <a:off x="1420738" y="1998132"/>
            <a:ext cx="1380952" cy="1371425"/>
          </a:xfrm>
          <a:prstGeom prst="rect">
            <a:avLst/>
          </a:prstGeom>
        </p:spPr>
      </p:pic>
      <p:pic>
        <p:nvPicPr>
          <p:cNvPr id="20" name="56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928" y="2204864"/>
            <a:ext cx="1390476" cy="1380952"/>
          </a:xfrm>
          <a:prstGeom prst="rect">
            <a:avLst/>
          </a:prstGeom>
        </p:spPr>
      </p:pic>
      <p:pic>
        <p:nvPicPr>
          <p:cNvPr id="21" name="57 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690" y="2419986"/>
            <a:ext cx="1371429" cy="1371429"/>
          </a:xfrm>
          <a:prstGeom prst="rect">
            <a:avLst/>
          </a:prstGeom>
        </p:spPr>
      </p:pic>
      <p:sp>
        <p:nvSpPr>
          <p:cNvPr id="14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sp>
        <p:nvSpPr>
          <p:cNvPr id="16" name="15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256PSK SIN ENCRIPTACIÓN</a:t>
            </a:r>
            <a:endParaRPr lang="es-ES" b="1" dirty="0"/>
          </a:p>
        </p:txBody>
      </p:sp>
      <p:cxnSp>
        <p:nvCxnSpPr>
          <p:cNvPr id="17" name="16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2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27</a:t>
            </a:r>
            <a:endParaRPr lang="es-ES" sz="2400" b="1" dirty="0"/>
          </a:p>
        </p:txBody>
      </p:sp>
      <p:pic>
        <p:nvPicPr>
          <p:cNvPr id="13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21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555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710991"/>
              </p:ext>
            </p:extLst>
          </p:nvPr>
        </p:nvGraphicFramePr>
        <p:xfrm>
          <a:off x="700176" y="3933056"/>
          <a:ext cx="2900434" cy="1452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4841"/>
                <a:gridCol w="1132663"/>
                <a:gridCol w="912930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256PSK </a:t>
                      </a:r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SIN </a:t>
                      </a:r>
                      <a:r>
                        <a:rPr lang="es-CO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ENCRIPTACIÓN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6175,7454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6,6134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4521,1512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7,9678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3513,7267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9,0627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3373,9444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9,2390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9" name="55 Imagen"/>
          <p:cNvPicPr>
            <a:picLocks noChangeAspect="1"/>
          </p:cNvPicPr>
          <p:nvPr/>
        </p:nvPicPr>
        <p:blipFill rotWithShape="1">
          <a:blip r:embed="rId2"/>
          <a:srcRect t="2041"/>
          <a:stretch/>
        </p:blipFill>
        <p:spPr>
          <a:xfrm>
            <a:off x="1420738" y="1998132"/>
            <a:ext cx="1380952" cy="1371425"/>
          </a:xfrm>
          <a:prstGeom prst="rect">
            <a:avLst/>
          </a:prstGeom>
        </p:spPr>
      </p:pic>
      <p:pic>
        <p:nvPicPr>
          <p:cNvPr id="20" name="56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928" y="2204864"/>
            <a:ext cx="1390476" cy="1380952"/>
          </a:xfrm>
          <a:prstGeom prst="rect">
            <a:avLst/>
          </a:prstGeom>
        </p:spPr>
      </p:pic>
      <p:pic>
        <p:nvPicPr>
          <p:cNvPr id="21" name="57 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690" y="2419986"/>
            <a:ext cx="1371429" cy="1371429"/>
          </a:xfrm>
          <a:prstGeom prst="rect">
            <a:avLst/>
          </a:prstGeom>
        </p:spPr>
      </p:pic>
      <p:pic>
        <p:nvPicPr>
          <p:cNvPr id="22" name="58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265" y="2564904"/>
            <a:ext cx="1371429" cy="1380952"/>
          </a:xfrm>
          <a:prstGeom prst="rect">
            <a:avLst/>
          </a:prstGeom>
        </p:spPr>
      </p:pic>
      <p:sp>
        <p:nvSpPr>
          <p:cNvPr id="14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sp>
        <p:nvSpPr>
          <p:cNvPr id="16" name="15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256PSK SIN ENCRIPTACIÓN</a:t>
            </a:r>
            <a:endParaRPr lang="es-ES" b="1" dirty="0"/>
          </a:p>
        </p:txBody>
      </p:sp>
      <p:cxnSp>
        <p:nvCxnSpPr>
          <p:cNvPr id="17" name="16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2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27</a:t>
            </a:r>
            <a:endParaRPr lang="es-ES" sz="2400" b="1" dirty="0"/>
          </a:p>
        </p:txBody>
      </p:sp>
      <p:pic>
        <p:nvPicPr>
          <p:cNvPr id="23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23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537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3489580"/>
              </p:ext>
            </p:extLst>
          </p:nvPr>
        </p:nvGraphicFramePr>
        <p:xfrm>
          <a:off x="700176" y="3933056"/>
          <a:ext cx="2900434" cy="1642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4841"/>
                <a:gridCol w="1132663"/>
                <a:gridCol w="912930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256PSK </a:t>
                      </a:r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SIN </a:t>
                      </a:r>
                      <a:r>
                        <a:rPr lang="es-CO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ENCRIPTACIÓN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6175,7454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6,6134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4521,1512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7,9678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3513,7267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9,0627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3373,9444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9,2390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3112,5648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9,5892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9" name="55 Imagen"/>
          <p:cNvPicPr>
            <a:picLocks noChangeAspect="1"/>
          </p:cNvPicPr>
          <p:nvPr/>
        </p:nvPicPr>
        <p:blipFill rotWithShape="1">
          <a:blip r:embed="rId2"/>
          <a:srcRect t="2041"/>
          <a:stretch/>
        </p:blipFill>
        <p:spPr>
          <a:xfrm>
            <a:off x="1420738" y="1998132"/>
            <a:ext cx="1380952" cy="1371425"/>
          </a:xfrm>
          <a:prstGeom prst="rect">
            <a:avLst/>
          </a:prstGeom>
        </p:spPr>
      </p:pic>
      <p:pic>
        <p:nvPicPr>
          <p:cNvPr id="20" name="56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928" y="2204864"/>
            <a:ext cx="1390476" cy="1380952"/>
          </a:xfrm>
          <a:prstGeom prst="rect">
            <a:avLst/>
          </a:prstGeom>
        </p:spPr>
      </p:pic>
      <p:pic>
        <p:nvPicPr>
          <p:cNvPr id="21" name="57 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690" y="2419986"/>
            <a:ext cx="1371429" cy="1371429"/>
          </a:xfrm>
          <a:prstGeom prst="rect">
            <a:avLst/>
          </a:prstGeom>
        </p:spPr>
      </p:pic>
      <p:pic>
        <p:nvPicPr>
          <p:cNvPr id="22" name="58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265" y="2564904"/>
            <a:ext cx="1371429" cy="1380952"/>
          </a:xfrm>
          <a:prstGeom prst="rect">
            <a:avLst/>
          </a:prstGeom>
        </p:spPr>
      </p:pic>
      <p:pic>
        <p:nvPicPr>
          <p:cNvPr id="23" name="59 Image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070" y="2780928"/>
            <a:ext cx="1371429" cy="1380952"/>
          </a:xfrm>
          <a:prstGeom prst="rect">
            <a:avLst/>
          </a:prstGeom>
        </p:spPr>
      </p:pic>
      <p:sp>
        <p:nvSpPr>
          <p:cNvPr id="14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sp>
        <p:nvSpPr>
          <p:cNvPr id="16" name="15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256PSK SIN ENCRIPTACIÓN</a:t>
            </a:r>
            <a:endParaRPr lang="es-ES" b="1" dirty="0"/>
          </a:p>
        </p:txBody>
      </p:sp>
      <p:cxnSp>
        <p:nvCxnSpPr>
          <p:cNvPr id="17" name="16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2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27</a:t>
            </a:r>
            <a:endParaRPr lang="es-ES" sz="2400" b="1" dirty="0"/>
          </a:p>
        </p:txBody>
      </p:sp>
      <p:pic>
        <p:nvPicPr>
          <p:cNvPr id="24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24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260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6466300"/>
              </p:ext>
            </p:extLst>
          </p:nvPr>
        </p:nvGraphicFramePr>
        <p:xfrm>
          <a:off x="700176" y="3933056"/>
          <a:ext cx="2900434" cy="1833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4841"/>
                <a:gridCol w="1132663"/>
                <a:gridCol w="912930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256PSK </a:t>
                      </a:r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SIN </a:t>
                      </a:r>
                      <a:r>
                        <a:rPr lang="es-CO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ENCRIPTACIÓN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6175,7454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6,6134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4521,1512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7,9678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3513,7267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9,0627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3373,9444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9,2390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3112,5648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9,5892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3061,1573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9,6615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9" name="55 Imagen"/>
          <p:cNvPicPr>
            <a:picLocks noChangeAspect="1"/>
          </p:cNvPicPr>
          <p:nvPr/>
        </p:nvPicPr>
        <p:blipFill rotWithShape="1">
          <a:blip r:embed="rId2"/>
          <a:srcRect t="2041"/>
          <a:stretch/>
        </p:blipFill>
        <p:spPr>
          <a:xfrm>
            <a:off x="1420738" y="1998132"/>
            <a:ext cx="1380952" cy="1371425"/>
          </a:xfrm>
          <a:prstGeom prst="rect">
            <a:avLst/>
          </a:prstGeom>
        </p:spPr>
      </p:pic>
      <p:pic>
        <p:nvPicPr>
          <p:cNvPr id="20" name="56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928" y="2204864"/>
            <a:ext cx="1390476" cy="1380952"/>
          </a:xfrm>
          <a:prstGeom prst="rect">
            <a:avLst/>
          </a:prstGeom>
        </p:spPr>
      </p:pic>
      <p:pic>
        <p:nvPicPr>
          <p:cNvPr id="21" name="57 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690" y="2419986"/>
            <a:ext cx="1371429" cy="1371429"/>
          </a:xfrm>
          <a:prstGeom prst="rect">
            <a:avLst/>
          </a:prstGeom>
        </p:spPr>
      </p:pic>
      <p:pic>
        <p:nvPicPr>
          <p:cNvPr id="22" name="58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265" y="2564904"/>
            <a:ext cx="1371429" cy="1380952"/>
          </a:xfrm>
          <a:prstGeom prst="rect">
            <a:avLst/>
          </a:prstGeom>
        </p:spPr>
      </p:pic>
      <p:pic>
        <p:nvPicPr>
          <p:cNvPr id="23" name="59 Image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070" y="2780928"/>
            <a:ext cx="1371429" cy="1380952"/>
          </a:xfrm>
          <a:prstGeom prst="rect">
            <a:avLst/>
          </a:prstGeom>
        </p:spPr>
      </p:pic>
      <p:pic>
        <p:nvPicPr>
          <p:cNvPr id="24" name="60 Image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2713" y="2996952"/>
            <a:ext cx="1380952" cy="1380952"/>
          </a:xfrm>
          <a:prstGeom prst="rect">
            <a:avLst/>
          </a:prstGeom>
        </p:spPr>
      </p:pic>
      <p:sp>
        <p:nvSpPr>
          <p:cNvPr id="14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sp>
        <p:nvSpPr>
          <p:cNvPr id="16" name="15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256PSK SIN ENCRIPTACIÓN</a:t>
            </a:r>
            <a:endParaRPr lang="es-ES" b="1" dirty="0"/>
          </a:p>
        </p:txBody>
      </p:sp>
      <p:cxnSp>
        <p:nvCxnSpPr>
          <p:cNvPr id="17" name="16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2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27</a:t>
            </a:r>
            <a:endParaRPr lang="es-ES" sz="2400" b="1" dirty="0"/>
          </a:p>
        </p:txBody>
      </p:sp>
      <p:pic>
        <p:nvPicPr>
          <p:cNvPr id="25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25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673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1104772"/>
              </p:ext>
            </p:extLst>
          </p:nvPr>
        </p:nvGraphicFramePr>
        <p:xfrm>
          <a:off x="700176" y="3933056"/>
          <a:ext cx="2900434" cy="2023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4841"/>
                <a:gridCol w="1132663"/>
                <a:gridCol w="912930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256PSK </a:t>
                      </a:r>
                      <a:r>
                        <a:rPr lang="es-CO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SIN </a:t>
                      </a:r>
                      <a:r>
                        <a:rPr lang="es-CO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ENCRIPTACIÓN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6175,7454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6,6134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4521,1512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7,9678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3513,7267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9,0627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3373,9444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9,2390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3112,5648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9,5892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3061,1573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9,6615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2960,0713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9,8073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9" name="55 Imagen"/>
          <p:cNvPicPr>
            <a:picLocks noChangeAspect="1"/>
          </p:cNvPicPr>
          <p:nvPr/>
        </p:nvPicPr>
        <p:blipFill rotWithShape="1">
          <a:blip r:embed="rId2"/>
          <a:srcRect t="2041"/>
          <a:stretch/>
        </p:blipFill>
        <p:spPr>
          <a:xfrm>
            <a:off x="1420738" y="1998132"/>
            <a:ext cx="1380952" cy="1371425"/>
          </a:xfrm>
          <a:prstGeom prst="rect">
            <a:avLst/>
          </a:prstGeom>
        </p:spPr>
      </p:pic>
      <p:pic>
        <p:nvPicPr>
          <p:cNvPr id="20" name="56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928" y="2204864"/>
            <a:ext cx="1390476" cy="1380952"/>
          </a:xfrm>
          <a:prstGeom prst="rect">
            <a:avLst/>
          </a:prstGeom>
        </p:spPr>
      </p:pic>
      <p:pic>
        <p:nvPicPr>
          <p:cNvPr id="21" name="57 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690" y="2419986"/>
            <a:ext cx="1371429" cy="1371429"/>
          </a:xfrm>
          <a:prstGeom prst="rect">
            <a:avLst/>
          </a:prstGeom>
        </p:spPr>
      </p:pic>
      <p:pic>
        <p:nvPicPr>
          <p:cNvPr id="22" name="58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265" y="2564904"/>
            <a:ext cx="1371429" cy="1380952"/>
          </a:xfrm>
          <a:prstGeom prst="rect">
            <a:avLst/>
          </a:prstGeom>
        </p:spPr>
      </p:pic>
      <p:pic>
        <p:nvPicPr>
          <p:cNvPr id="23" name="59 Image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070" y="2780928"/>
            <a:ext cx="1371429" cy="1380952"/>
          </a:xfrm>
          <a:prstGeom prst="rect">
            <a:avLst/>
          </a:prstGeom>
        </p:spPr>
      </p:pic>
      <p:pic>
        <p:nvPicPr>
          <p:cNvPr id="24" name="60 Image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2713" y="2996952"/>
            <a:ext cx="1380952" cy="1380952"/>
          </a:xfrm>
          <a:prstGeom prst="rect">
            <a:avLst/>
          </a:prstGeom>
        </p:spPr>
      </p:pic>
      <p:pic>
        <p:nvPicPr>
          <p:cNvPr id="25" name="61 Imagen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5670" y="3250618"/>
            <a:ext cx="1380952" cy="1390476"/>
          </a:xfrm>
          <a:prstGeom prst="rect">
            <a:avLst/>
          </a:prstGeom>
        </p:spPr>
      </p:pic>
      <p:sp>
        <p:nvSpPr>
          <p:cNvPr id="14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sp>
        <p:nvSpPr>
          <p:cNvPr id="16" name="15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256PSK SIN ENCRIPTACIÓN</a:t>
            </a:r>
            <a:endParaRPr lang="es-ES" b="1" dirty="0"/>
          </a:p>
        </p:txBody>
      </p:sp>
      <p:cxnSp>
        <p:nvCxnSpPr>
          <p:cNvPr id="17" name="16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2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27</a:t>
            </a:r>
            <a:endParaRPr lang="es-ES" sz="2400" b="1" dirty="0"/>
          </a:p>
        </p:txBody>
      </p:sp>
      <p:pic>
        <p:nvPicPr>
          <p:cNvPr id="26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26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670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700808"/>
            <a:ext cx="854392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256PSK SIN ENCRIPTACIÓN</a:t>
            </a:r>
            <a:endParaRPr lang="es-ES" b="1" dirty="0"/>
          </a:p>
        </p:txBody>
      </p:sp>
      <p:cxnSp>
        <p:nvCxnSpPr>
          <p:cNvPr id="7" name="6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27</a:t>
            </a:r>
            <a:endParaRPr lang="es-ES" sz="2400" b="1" dirty="0"/>
          </a:p>
        </p:txBody>
      </p:sp>
      <p:pic>
        <p:nvPicPr>
          <p:cNvPr id="11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280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658838"/>
            <a:ext cx="857250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sp>
        <p:nvSpPr>
          <p:cNvPr id="7" name="6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256PSK SIN ENCRIPTACIÓN</a:t>
            </a:r>
            <a:endParaRPr lang="es-ES" b="1" dirty="0"/>
          </a:p>
        </p:txBody>
      </p:sp>
      <p:cxnSp>
        <p:nvCxnSpPr>
          <p:cNvPr id="8" name="7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27</a:t>
            </a:r>
            <a:endParaRPr lang="es-ES" sz="2400" b="1" dirty="0"/>
          </a:p>
        </p:txBody>
      </p:sp>
      <p:pic>
        <p:nvPicPr>
          <p:cNvPr id="12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461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INTRODUCCIÓN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5</a:t>
            </a:r>
            <a:endParaRPr lang="es-ES" b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683568" y="5517232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CUANDO LA SEÑAL DEBE  LLEGAR POR DIFERENTES CAMINOS ENTONCES SE HACE NECESARIO UN SISTEMA DE COMUNICACIÓN MULTIPORTADORA </a:t>
            </a:r>
            <a:endParaRPr lang="es-ES" b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467544" y="1556792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COMUNICACIÓN DIGITAL: </a:t>
            </a:r>
          </a:p>
          <a:p>
            <a:r>
              <a:rPr lang="es-ES" b="1" dirty="0" smtClean="0"/>
              <a:t>MULTPLEXACIÓN POR DIVISIÓN DE FRECUENCIAS ORTOGONALES - OFDM</a:t>
            </a:r>
            <a:endParaRPr lang="es-ES" b="1" dirty="0"/>
          </a:p>
        </p:txBody>
      </p:sp>
      <p:grpSp>
        <p:nvGrpSpPr>
          <p:cNvPr id="14" name="13 Grupo"/>
          <p:cNvGrpSpPr/>
          <p:nvPr/>
        </p:nvGrpSpPr>
        <p:grpSpPr>
          <a:xfrm>
            <a:off x="1115616" y="2250980"/>
            <a:ext cx="6984776" cy="3122236"/>
            <a:chOff x="1115616" y="2132856"/>
            <a:chExt cx="6984776" cy="3122236"/>
          </a:xfrm>
        </p:grpSpPr>
        <p:pic>
          <p:nvPicPr>
            <p:cNvPr id="4100" name="Picture 4" descr="http://mandorkawat2009.files.wordpress.com/2009/10/image454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479" y="2132856"/>
              <a:ext cx="6096000" cy="3105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11 CuadroTexto"/>
            <p:cNvSpPr txBox="1"/>
            <p:nvPr/>
          </p:nvSpPr>
          <p:spPr>
            <a:xfrm>
              <a:off x="1115616" y="3685431"/>
              <a:ext cx="187220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0070C0"/>
                  </a:solidFill>
                </a:rPr>
                <a:t>TRANSMISOR</a:t>
              </a:r>
              <a:endParaRPr lang="es-ES" b="1" dirty="0">
                <a:solidFill>
                  <a:srgbClr val="0070C0"/>
                </a:solidFill>
              </a:endParaRPr>
            </a:p>
          </p:txBody>
        </p:sp>
        <p:sp>
          <p:nvSpPr>
            <p:cNvPr id="17" name="16 CuadroTexto"/>
            <p:cNvSpPr txBox="1"/>
            <p:nvPr/>
          </p:nvSpPr>
          <p:spPr>
            <a:xfrm>
              <a:off x="6144295" y="3645024"/>
              <a:ext cx="14401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0070C0"/>
                  </a:solidFill>
                </a:rPr>
                <a:t>RECEPTOR</a:t>
              </a:r>
              <a:endParaRPr lang="es-ES" b="1" dirty="0">
                <a:solidFill>
                  <a:srgbClr val="0070C0"/>
                </a:solidFill>
              </a:endParaRPr>
            </a:p>
          </p:txBody>
        </p:sp>
        <p:sp>
          <p:nvSpPr>
            <p:cNvPr id="13" name="12 CuadroTexto"/>
            <p:cNvSpPr txBox="1"/>
            <p:nvPr/>
          </p:nvSpPr>
          <p:spPr>
            <a:xfrm>
              <a:off x="5796136" y="4054763"/>
              <a:ext cx="2304256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lphaUcPeriod"/>
              </a:pPr>
              <a:r>
                <a:rPr lang="es-ES" dirty="0" smtClean="0"/>
                <a:t>ESPACIO LIBRE.</a:t>
              </a:r>
            </a:p>
            <a:p>
              <a:pPr marL="342900" indent="-342900">
                <a:buAutoNum type="alphaUcPeriod"/>
              </a:pPr>
              <a:r>
                <a:rPr lang="es-ES" dirty="0" smtClean="0"/>
                <a:t>REFLEXIÓN.</a:t>
              </a:r>
            </a:p>
            <a:p>
              <a:pPr marL="342900" indent="-342900">
                <a:buAutoNum type="alphaUcPeriod"/>
              </a:pPr>
              <a:r>
                <a:rPr lang="es-ES" dirty="0" smtClean="0"/>
                <a:t>DIFRACCIÓN.</a:t>
              </a:r>
            </a:p>
            <a:p>
              <a:pPr marL="342900" indent="-342900">
                <a:buAutoNum type="alphaUcPeriod"/>
              </a:pPr>
              <a:r>
                <a:rPr lang="es-ES" dirty="0"/>
                <a:t>E</a:t>
              </a:r>
              <a:r>
                <a:rPr lang="es-ES" dirty="0" smtClean="0"/>
                <a:t>SPARCIMIENTO.</a:t>
              </a:r>
              <a:endParaRPr lang="es-ES" dirty="0"/>
            </a:p>
          </p:txBody>
        </p:sp>
      </p:grpSp>
      <p:pic>
        <p:nvPicPr>
          <p:cNvPr id="16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17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8940081"/>
              </p:ext>
            </p:extLst>
          </p:nvPr>
        </p:nvGraphicFramePr>
        <p:xfrm>
          <a:off x="714826" y="3828866"/>
          <a:ext cx="2592288" cy="880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4021"/>
                <a:gridCol w="1012328"/>
                <a:gridCol w="81593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BPSK CON ENCRIPTACIÓN</a:t>
                      </a:r>
                      <a:endParaRPr lang="es-CO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11.483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3,92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4" name="26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060848"/>
            <a:ext cx="1390476" cy="1409524"/>
          </a:xfrm>
          <a:prstGeom prst="rect">
            <a:avLst/>
          </a:prstGeom>
        </p:spPr>
      </p:pic>
      <p:sp>
        <p:nvSpPr>
          <p:cNvPr id="11" name="10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BPSK CON ENCRIPTACIÓN</a:t>
            </a:r>
            <a:endParaRPr lang="es-ES" b="1" dirty="0"/>
          </a:p>
        </p:txBody>
      </p:sp>
      <p:sp>
        <p:nvSpPr>
          <p:cNvPr id="12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19" name="18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28</a:t>
            </a:r>
            <a:endParaRPr lang="es-ES" sz="2400" b="1" dirty="0"/>
          </a:p>
        </p:txBody>
      </p:sp>
      <p:pic>
        <p:nvPicPr>
          <p:cNvPr id="15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89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6630164"/>
              </p:ext>
            </p:extLst>
          </p:nvPr>
        </p:nvGraphicFramePr>
        <p:xfrm>
          <a:off x="714826" y="3828866"/>
          <a:ext cx="2592288" cy="1071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4021"/>
                <a:gridCol w="1012328"/>
                <a:gridCol w="81593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BPSK CON ENCRIPTACIÓN</a:t>
                      </a:r>
                      <a:endParaRPr lang="es-CO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11.483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3,92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5091,0036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7,4523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4" name="26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060848"/>
            <a:ext cx="1390476" cy="1409524"/>
          </a:xfrm>
          <a:prstGeom prst="rect">
            <a:avLst/>
          </a:prstGeom>
        </p:spPr>
      </p:pic>
      <p:pic>
        <p:nvPicPr>
          <p:cNvPr id="15" name="27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002" y="2273759"/>
            <a:ext cx="1380952" cy="1400000"/>
          </a:xfrm>
          <a:prstGeom prst="rect">
            <a:avLst/>
          </a:prstGeom>
        </p:spPr>
      </p:pic>
      <p:sp>
        <p:nvSpPr>
          <p:cNvPr id="11" name="10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BPSK CON ENCRIPTACIÓN</a:t>
            </a:r>
            <a:endParaRPr lang="es-ES" b="1" dirty="0"/>
          </a:p>
        </p:txBody>
      </p:sp>
      <p:sp>
        <p:nvSpPr>
          <p:cNvPr id="12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19" name="18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28</a:t>
            </a:r>
            <a:endParaRPr lang="es-ES" sz="2400" b="1" dirty="0"/>
          </a:p>
        </p:txBody>
      </p:sp>
      <p:pic>
        <p:nvPicPr>
          <p:cNvPr id="16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16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650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3095084"/>
              </p:ext>
            </p:extLst>
          </p:nvPr>
        </p:nvGraphicFramePr>
        <p:xfrm>
          <a:off x="714826" y="3828866"/>
          <a:ext cx="2592288" cy="1261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4021"/>
                <a:gridCol w="1012328"/>
                <a:gridCol w="81593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BPSK CON ENCRIPTACIÓN</a:t>
                      </a:r>
                      <a:endParaRPr lang="es-CO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11.483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3,92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5091,0036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7,4523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918,4092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14,89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4" name="26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060848"/>
            <a:ext cx="1390476" cy="1409524"/>
          </a:xfrm>
          <a:prstGeom prst="rect">
            <a:avLst/>
          </a:prstGeom>
        </p:spPr>
      </p:pic>
      <p:pic>
        <p:nvPicPr>
          <p:cNvPr id="15" name="27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002" y="2273759"/>
            <a:ext cx="1380952" cy="1400000"/>
          </a:xfrm>
          <a:prstGeom prst="rect">
            <a:avLst/>
          </a:prstGeom>
        </p:spPr>
      </p:pic>
      <p:pic>
        <p:nvPicPr>
          <p:cNvPr id="16" name="28 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581" y="2486672"/>
            <a:ext cx="1400000" cy="1380952"/>
          </a:xfrm>
          <a:prstGeom prst="rect">
            <a:avLst/>
          </a:prstGeom>
        </p:spPr>
      </p:pic>
      <p:sp>
        <p:nvSpPr>
          <p:cNvPr id="11" name="10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BPSK CON ENCRIPTACIÓN</a:t>
            </a:r>
            <a:endParaRPr lang="es-ES" b="1" dirty="0"/>
          </a:p>
        </p:txBody>
      </p:sp>
      <p:sp>
        <p:nvSpPr>
          <p:cNvPr id="12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19" name="18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28</a:t>
            </a:r>
            <a:endParaRPr lang="es-ES" sz="2400" b="1" dirty="0"/>
          </a:p>
        </p:txBody>
      </p:sp>
      <p:pic>
        <p:nvPicPr>
          <p:cNvPr id="17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17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3614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701527"/>
              </p:ext>
            </p:extLst>
          </p:nvPr>
        </p:nvGraphicFramePr>
        <p:xfrm>
          <a:off x="714826" y="3828866"/>
          <a:ext cx="2592288" cy="1452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4021"/>
                <a:gridCol w="1012328"/>
                <a:gridCol w="81593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BPSK CON ENCRIPTACIÓN</a:t>
                      </a:r>
                      <a:endParaRPr lang="es-CO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11.483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3,92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5091,0036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7,4523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918,4092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14,89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813,5216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15,4166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4" name="26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060848"/>
            <a:ext cx="1390476" cy="1409524"/>
          </a:xfrm>
          <a:prstGeom prst="rect">
            <a:avLst/>
          </a:prstGeom>
        </p:spPr>
      </p:pic>
      <p:pic>
        <p:nvPicPr>
          <p:cNvPr id="15" name="27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002" y="2273759"/>
            <a:ext cx="1380952" cy="1400000"/>
          </a:xfrm>
          <a:prstGeom prst="rect">
            <a:avLst/>
          </a:prstGeom>
        </p:spPr>
      </p:pic>
      <p:pic>
        <p:nvPicPr>
          <p:cNvPr id="16" name="28 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581" y="2486672"/>
            <a:ext cx="1400000" cy="1380952"/>
          </a:xfrm>
          <a:prstGeom prst="rect">
            <a:avLst/>
          </a:prstGeom>
        </p:spPr>
      </p:pic>
      <p:pic>
        <p:nvPicPr>
          <p:cNvPr id="17" name="29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800" y="2677171"/>
            <a:ext cx="1400000" cy="1371429"/>
          </a:xfrm>
          <a:prstGeom prst="rect">
            <a:avLst/>
          </a:prstGeom>
        </p:spPr>
      </p:pic>
      <p:sp>
        <p:nvSpPr>
          <p:cNvPr id="11" name="10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BPSK CON ENCRIPTACIÓN</a:t>
            </a:r>
            <a:endParaRPr lang="es-ES" b="1" dirty="0"/>
          </a:p>
        </p:txBody>
      </p:sp>
      <p:sp>
        <p:nvSpPr>
          <p:cNvPr id="12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19" name="18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28</a:t>
            </a:r>
            <a:endParaRPr lang="es-ES" sz="2400" b="1" dirty="0"/>
          </a:p>
        </p:txBody>
      </p:sp>
      <p:pic>
        <p:nvPicPr>
          <p:cNvPr id="18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415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263981"/>
              </p:ext>
            </p:extLst>
          </p:nvPr>
        </p:nvGraphicFramePr>
        <p:xfrm>
          <a:off x="714826" y="3828866"/>
          <a:ext cx="2592288" cy="1642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4021"/>
                <a:gridCol w="1012328"/>
                <a:gridCol w="81593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BPSK CON ENCRIPTACIÓN</a:t>
                      </a:r>
                      <a:endParaRPr lang="es-CO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11.483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3,92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5091,0036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7,4523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918,4092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14,89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813,5216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15,4166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917,7718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14,893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4" name="26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060848"/>
            <a:ext cx="1390476" cy="1409524"/>
          </a:xfrm>
          <a:prstGeom prst="rect">
            <a:avLst/>
          </a:prstGeom>
        </p:spPr>
      </p:pic>
      <p:pic>
        <p:nvPicPr>
          <p:cNvPr id="15" name="27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002" y="2273759"/>
            <a:ext cx="1380952" cy="1400000"/>
          </a:xfrm>
          <a:prstGeom prst="rect">
            <a:avLst/>
          </a:prstGeom>
        </p:spPr>
      </p:pic>
      <p:pic>
        <p:nvPicPr>
          <p:cNvPr id="16" name="28 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581" y="2486672"/>
            <a:ext cx="1400000" cy="1380952"/>
          </a:xfrm>
          <a:prstGeom prst="rect">
            <a:avLst/>
          </a:prstGeom>
        </p:spPr>
      </p:pic>
      <p:pic>
        <p:nvPicPr>
          <p:cNvPr id="17" name="29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800" y="2677171"/>
            <a:ext cx="1400000" cy="1371429"/>
          </a:xfrm>
          <a:prstGeom prst="rect">
            <a:avLst/>
          </a:prstGeom>
        </p:spPr>
      </p:pic>
      <p:pic>
        <p:nvPicPr>
          <p:cNvPr id="18" name="30 Image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573" y="2845259"/>
            <a:ext cx="1400000" cy="1380952"/>
          </a:xfrm>
          <a:prstGeom prst="rect">
            <a:avLst/>
          </a:prstGeom>
        </p:spPr>
      </p:pic>
      <p:sp>
        <p:nvSpPr>
          <p:cNvPr id="11" name="10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BPSK CON ENCRIPTACIÓN</a:t>
            </a:r>
            <a:endParaRPr lang="es-ES" b="1" dirty="0"/>
          </a:p>
        </p:txBody>
      </p:sp>
      <p:sp>
        <p:nvSpPr>
          <p:cNvPr id="12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19" name="18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28</a:t>
            </a:r>
            <a:endParaRPr lang="es-ES" sz="2400" b="1" dirty="0"/>
          </a:p>
        </p:txBody>
      </p:sp>
      <p:pic>
        <p:nvPicPr>
          <p:cNvPr id="23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23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4885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6529710"/>
              </p:ext>
            </p:extLst>
          </p:nvPr>
        </p:nvGraphicFramePr>
        <p:xfrm>
          <a:off x="714826" y="3828866"/>
          <a:ext cx="2592288" cy="2023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4021"/>
                <a:gridCol w="1012328"/>
                <a:gridCol w="81593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BPSK CON ENCRIPTACIÓN</a:t>
                      </a:r>
                      <a:endParaRPr lang="es-CO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11.483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3,92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5091,0036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7,4523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918,4092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14,89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813,5216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15,4166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917,7718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14,893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7,906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35,5408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7,9060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35,5408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4" name="26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060848"/>
            <a:ext cx="1390476" cy="1409524"/>
          </a:xfrm>
          <a:prstGeom prst="rect">
            <a:avLst/>
          </a:prstGeom>
        </p:spPr>
      </p:pic>
      <p:pic>
        <p:nvPicPr>
          <p:cNvPr id="15" name="27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002" y="2273759"/>
            <a:ext cx="1380952" cy="1400000"/>
          </a:xfrm>
          <a:prstGeom prst="rect">
            <a:avLst/>
          </a:prstGeom>
        </p:spPr>
      </p:pic>
      <p:pic>
        <p:nvPicPr>
          <p:cNvPr id="16" name="28 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581" y="2486672"/>
            <a:ext cx="1400000" cy="1380952"/>
          </a:xfrm>
          <a:prstGeom prst="rect">
            <a:avLst/>
          </a:prstGeom>
        </p:spPr>
      </p:pic>
      <p:pic>
        <p:nvPicPr>
          <p:cNvPr id="17" name="29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800" y="2677171"/>
            <a:ext cx="1400000" cy="1371429"/>
          </a:xfrm>
          <a:prstGeom prst="rect">
            <a:avLst/>
          </a:prstGeom>
        </p:spPr>
      </p:pic>
      <p:pic>
        <p:nvPicPr>
          <p:cNvPr id="18" name="30 Image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573" y="2845259"/>
            <a:ext cx="1400000" cy="1380952"/>
          </a:xfrm>
          <a:prstGeom prst="rect">
            <a:avLst/>
          </a:prstGeom>
        </p:spPr>
      </p:pic>
      <p:pic>
        <p:nvPicPr>
          <p:cNvPr id="29" name="31 Image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0156" y="3069378"/>
            <a:ext cx="1390476" cy="1390476"/>
          </a:xfrm>
          <a:prstGeom prst="rect">
            <a:avLst/>
          </a:prstGeom>
        </p:spPr>
      </p:pic>
      <p:sp>
        <p:nvSpPr>
          <p:cNvPr id="11" name="10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BPSK CON ENCRIPTACIÓN</a:t>
            </a:r>
            <a:endParaRPr lang="es-ES" b="1" dirty="0"/>
          </a:p>
        </p:txBody>
      </p:sp>
      <p:sp>
        <p:nvSpPr>
          <p:cNvPr id="12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19" name="18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28</a:t>
            </a:r>
            <a:endParaRPr lang="es-ES" sz="2400" b="1" dirty="0"/>
          </a:p>
        </p:txBody>
      </p:sp>
      <p:pic>
        <p:nvPicPr>
          <p:cNvPr id="23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23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238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772816"/>
            <a:ext cx="847725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BPSK CON ENCRIPTACIÓN</a:t>
            </a:r>
            <a:endParaRPr lang="es-ES" b="1" dirty="0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8" name="7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28</a:t>
            </a:r>
            <a:endParaRPr lang="es-ES" sz="2400" b="1" dirty="0"/>
          </a:p>
        </p:txBody>
      </p:sp>
      <p:pic>
        <p:nvPicPr>
          <p:cNvPr id="12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596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772816"/>
            <a:ext cx="8582025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7" name="6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28</a:t>
            </a:r>
            <a:endParaRPr lang="es-ES" sz="2400" b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BPSK CON ENCRIPTACIÓN</a:t>
            </a:r>
            <a:endParaRPr lang="es-ES" b="1" dirty="0"/>
          </a:p>
        </p:txBody>
      </p:sp>
      <p:pic>
        <p:nvPicPr>
          <p:cNvPr id="12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265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1329234"/>
              </p:ext>
            </p:extLst>
          </p:nvPr>
        </p:nvGraphicFramePr>
        <p:xfrm>
          <a:off x="539552" y="3717032"/>
          <a:ext cx="2592288" cy="880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4021"/>
                <a:gridCol w="1012328"/>
                <a:gridCol w="81593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QPSK CON ENCRIPTACIÓN</a:t>
                      </a:r>
                      <a:endParaRPr lang="es-CO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13.084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3,353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1" name="1 Imagen"/>
          <p:cNvPicPr>
            <a:picLocks noChangeAspect="1"/>
          </p:cNvPicPr>
          <p:nvPr/>
        </p:nvPicPr>
        <p:blipFill rotWithShape="1">
          <a:blip r:embed="rId2"/>
          <a:srcRect l="1708" t="1522"/>
          <a:stretch/>
        </p:blipFill>
        <p:spPr>
          <a:xfrm>
            <a:off x="1233488" y="1998131"/>
            <a:ext cx="1348000" cy="1397437"/>
          </a:xfrm>
          <a:prstGeom prst="rect">
            <a:avLst/>
          </a:prstGeom>
        </p:spPr>
      </p:pic>
      <p:cxnSp>
        <p:nvCxnSpPr>
          <p:cNvPr id="14" name="13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29</a:t>
            </a:r>
            <a:endParaRPr lang="es-ES" sz="2400" b="1" dirty="0"/>
          </a:p>
        </p:txBody>
      </p:sp>
      <p:sp>
        <p:nvSpPr>
          <p:cNvPr id="17" name="16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QPSK CON ENCRIPTACIÓN</a:t>
            </a:r>
            <a:endParaRPr lang="es-ES" b="1" dirty="0"/>
          </a:p>
        </p:txBody>
      </p:sp>
      <p:sp>
        <p:nvSpPr>
          <p:cNvPr id="18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23" name="22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973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0629372"/>
              </p:ext>
            </p:extLst>
          </p:nvPr>
        </p:nvGraphicFramePr>
        <p:xfrm>
          <a:off x="539552" y="3717032"/>
          <a:ext cx="2592288" cy="1071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4021"/>
                <a:gridCol w="1012328"/>
                <a:gridCol w="81593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QPSK CON ENCRIPTACIÓN</a:t>
                      </a:r>
                      <a:endParaRPr lang="es-CO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13.084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3,353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9216,3601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4,8747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1" name="1 Imagen"/>
          <p:cNvPicPr>
            <a:picLocks noChangeAspect="1"/>
          </p:cNvPicPr>
          <p:nvPr/>
        </p:nvPicPr>
        <p:blipFill rotWithShape="1">
          <a:blip r:embed="rId2"/>
          <a:srcRect l="1708" t="1522"/>
          <a:stretch/>
        </p:blipFill>
        <p:spPr>
          <a:xfrm>
            <a:off x="1233488" y="1998131"/>
            <a:ext cx="1348000" cy="1397437"/>
          </a:xfrm>
          <a:prstGeom prst="rect">
            <a:avLst/>
          </a:prstGeom>
        </p:spPr>
      </p:pic>
      <p:pic>
        <p:nvPicPr>
          <p:cNvPr id="12" name="2 Imagen"/>
          <p:cNvPicPr>
            <a:picLocks noChangeAspect="1"/>
          </p:cNvPicPr>
          <p:nvPr/>
        </p:nvPicPr>
        <p:blipFill rotWithShape="1">
          <a:blip r:embed="rId3"/>
          <a:srcRect l="4187" t="4744"/>
          <a:stretch/>
        </p:blipFill>
        <p:spPr>
          <a:xfrm>
            <a:off x="2455817" y="2264229"/>
            <a:ext cx="1405257" cy="13698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13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29</a:t>
            </a:r>
            <a:endParaRPr lang="es-ES" sz="2400" b="1" dirty="0"/>
          </a:p>
        </p:txBody>
      </p:sp>
      <p:sp>
        <p:nvSpPr>
          <p:cNvPr id="17" name="16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QPSK CON ENCRIPTACIÓN</a:t>
            </a:r>
            <a:endParaRPr lang="es-ES" b="1" dirty="0"/>
          </a:p>
        </p:txBody>
      </p:sp>
      <p:sp>
        <p:nvSpPr>
          <p:cNvPr id="18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23" name="22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18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633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PROBLEMA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6</a:t>
            </a:r>
            <a:endParaRPr lang="es-ES" b="1" dirty="0"/>
          </a:p>
        </p:txBody>
      </p:sp>
      <p:sp>
        <p:nvSpPr>
          <p:cNvPr id="3" name="2 CuadroTexto"/>
          <p:cNvSpPr txBox="1"/>
          <p:nvPr/>
        </p:nvSpPr>
        <p:spPr>
          <a:xfrm>
            <a:off x="683568" y="5169966"/>
            <a:ext cx="7632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solidFill>
                  <a:srgbClr val="0070C0"/>
                </a:solidFill>
              </a:rPr>
              <a:t>HIPÓTESIS:</a:t>
            </a:r>
            <a:r>
              <a:rPr lang="es-ES" b="1" dirty="0" smtClean="0"/>
              <a:t> ES POSIBLE REALIZAR ESTUDIOS DEL COMPORTAMIENTO DE SISTEMAS DE COMUNICACIÓN DIGITAL CON MÓDULOS DE ENCRIPTAMIENTO  ÓPTICO MEDIANTE UNA PLATAFORMA SOFTWARE DE SIMULACIÓN.</a:t>
            </a:r>
            <a:endParaRPr lang="es-ES" b="1" dirty="0"/>
          </a:p>
        </p:txBody>
      </p:sp>
      <p:pic>
        <p:nvPicPr>
          <p:cNvPr id="5122" name="Picture 2" descr="http://baileybusinessfunds.files.wordpress.com/2013/03/money-headache.png?w=2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204864"/>
            <a:ext cx="2276475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3.bp.blogspot.com/-QVTtryT1ht4/TZ3CnRmIUDI/AAAAAAAAAFk/5R-fkM8yt8o/s1600/scientist_gir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28332"/>
            <a:ext cx="2762839" cy="276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9 Conector recto de flecha"/>
          <p:cNvCxnSpPr/>
          <p:nvPr/>
        </p:nvCxnSpPr>
        <p:spPr>
          <a:xfrm>
            <a:off x="3131840" y="3356992"/>
            <a:ext cx="13681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CuadroTexto"/>
          <p:cNvSpPr txBox="1"/>
          <p:nvPr/>
        </p:nvSpPr>
        <p:spPr>
          <a:xfrm>
            <a:off x="827584" y="4591171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70C0"/>
                </a:solidFill>
              </a:rPr>
              <a:t>QUEREMOS!</a:t>
            </a:r>
            <a:endParaRPr lang="es-ES" b="1" dirty="0">
              <a:solidFill>
                <a:srgbClr val="0070C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5292080" y="4509120"/>
            <a:ext cx="213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70C0"/>
                </a:solidFill>
              </a:rPr>
              <a:t>…NO ‘QUEREMOS’!</a:t>
            </a:r>
            <a:endParaRPr lang="es-ES" b="1" dirty="0">
              <a:solidFill>
                <a:srgbClr val="0070C0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2771800" y="3429000"/>
            <a:ext cx="213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solidFill>
                  <a:srgbClr val="0070C0"/>
                </a:solidFill>
              </a:rPr>
              <a:t>PERO</a:t>
            </a:r>
            <a:endParaRPr lang="es-ES" b="1" dirty="0">
              <a:solidFill>
                <a:srgbClr val="0070C0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5292080" y="450912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70C0"/>
                </a:solidFill>
              </a:rPr>
              <a:t>…NO PODEMOS! ($)!</a:t>
            </a:r>
            <a:endParaRPr lang="es-ES" b="1" dirty="0">
              <a:solidFill>
                <a:srgbClr val="0070C0"/>
              </a:solidFill>
            </a:endParaRPr>
          </a:p>
        </p:txBody>
      </p:sp>
      <p:pic>
        <p:nvPicPr>
          <p:cNvPr id="18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18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882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5" grpId="0"/>
      <p:bldP spid="15" grpId="1"/>
      <p:bldP spid="16" grpId="0"/>
      <p:bldP spid="1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6163852"/>
              </p:ext>
            </p:extLst>
          </p:nvPr>
        </p:nvGraphicFramePr>
        <p:xfrm>
          <a:off x="539552" y="3717032"/>
          <a:ext cx="2592288" cy="1261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4021"/>
                <a:gridCol w="1012328"/>
                <a:gridCol w="81593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QPSK CON ENCRIPTACIÓN</a:t>
                      </a:r>
                      <a:endParaRPr lang="es-CO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13.084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3,353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9216,3601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4,8747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3934,7174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8,5712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1" name="1 Imagen"/>
          <p:cNvPicPr>
            <a:picLocks noChangeAspect="1"/>
          </p:cNvPicPr>
          <p:nvPr/>
        </p:nvPicPr>
        <p:blipFill rotWithShape="1">
          <a:blip r:embed="rId2"/>
          <a:srcRect l="1708" t="1522"/>
          <a:stretch/>
        </p:blipFill>
        <p:spPr>
          <a:xfrm>
            <a:off x="1233488" y="1998131"/>
            <a:ext cx="1348000" cy="1397437"/>
          </a:xfrm>
          <a:prstGeom prst="rect">
            <a:avLst/>
          </a:prstGeom>
        </p:spPr>
      </p:pic>
      <p:pic>
        <p:nvPicPr>
          <p:cNvPr id="12" name="2 Imagen"/>
          <p:cNvPicPr>
            <a:picLocks noChangeAspect="1"/>
          </p:cNvPicPr>
          <p:nvPr/>
        </p:nvPicPr>
        <p:blipFill rotWithShape="1">
          <a:blip r:embed="rId3"/>
          <a:srcRect l="4187" t="4744"/>
          <a:stretch/>
        </p:blipFill>
        <p:spPr>
          <a:xfrm>
            <a:off x="2455817" y="2264229"/>
            <a:ext cx="1405257" cy="1369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3 Imagen"/>
          <p:cNvPicPr>
            <a:picLocks noChangeAspect="1"/>
          </p:cNvPicPr>
          <p:nvPr/>
        </p:nvPicPr>
        <p:blipFill rotWithShape="1">
          <a:blip r:embed="rId4"/>
          <a:srcRect l="1444" t="1267" r="1543" b="2244"/>
          <a:stretch/>
        </p:blipFill>
        <p:spPr>
          <a:xfrm>
            <a:off x="3574257" y="2397918"/>
            <a:ext cx="1385888" cy="1369219"/>
          </a:xfrm>
          <a:prstGeom prst="rect">
            <a:avLst/>
          </a:prstGeom>
        </p:spPr>
      </p:pic>
      <p:cxnSp>
        <p:nvCxnSpPr>
          <p:cNvPr id="14" name="13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29</a:t>
            </a:r>
            <a:endParaRPr lang="es-ES" sz="2400" b="1" dirty="0"/>
          </a:p>
        </p:txBody>
      </p:sp>
      <p:sp>
        <p:nvSpPr>
          <p:cNvPr id="17" name="16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QPSK CON ENCRIPTACIÓN</a:t>
            </a:r>
            <a:endParaRPr lang="es-ES" b="1" dirty="0"/>
          </a:p>
        </p:txBody>
      </p:sp>
      <p:sp>
        <p:nvSpPr>
          <p:cNvPr id="18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23" name="22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19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268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982266"/>
              </p:ext>
            </p:extLst>
          </p:nvPr>
        </p:nvGraphicFramePr>
        <p:xfrm>
          <a:off x="539552" y="3717032"/>
          <a:ext cx="2592288" cy="1452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4021"/>
                <a:gridCol w="1012328"/>
                <a:gridCol w="81593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QPSK CON ENCRIPTACIÓN</a:t>
                      </a:r>
                      <a:endParaRPr lang="es-CO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13.084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3,353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9216,3601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4,8747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3934,7174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8,5712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3160,1597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9,5232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1" name="1 Imagen"/>
          <p:cNvPicPr>
            <a:picLocks noChangeAspect="1"/>
          </p:cNvPicPr>
          <p:nvPr/>
        </p:nvPicPr>
        <p:blipFill rotWithShape="1">
          <a:blip r:embed="rId2"/>
          <a:srcRect l="1708" t="1522"/>
          <a:stretch/>
        </p:blipFill>
        <p:spPr>
          <a:xfrm>
            <a:off x="1233488" y="1998131"/>
            <a:ext cx="1348000" cy="1397437"/>
          </a:xfrm>
          <a:prstGeom prst="rect">
            <a:avLst/>
          </a:prstGeom>
        </p:spPr>
      </p:pic>
      <p:pic>
        <p:nvPicPr>
          <p:cNvPr id="12" name="2 Imagen"/>
          <p:cNvPicPr>
            <a:picLocks noChangeAspect="1"/>
          </p:cNvPicPr>
          <p:nvPr/>
        </p:nvPicPr>
        <p:blipFill rotWithShape="1">
          <a:blip r:embed="rId3"/>
          <a:srcRect l="4187" t="4744"/>
          <a:stretch/>
        </p:blipFill>
        <p:spPr>
          <a:xfrm>
            <a:off x="2455817" y="2264229"/>
            <a:ext cx="1405257" cy="1369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3 Imagen"/>
          <p:cNvPicPr>
            <a:picLocks noChangeAspect="1"/>
          </p:cNvPicPr>
          <p:nvPr/>
        </p:nvPicPr>
        <p:blipFill rotWithShape="1">
          <a:blip r:embed="rId4"/>
          <a:srcRect l="1444" t="1267" r="1543" b="2244"/>
          <a:stretch/>
        </p:blipFill>
        <p:spPr>
          <a:xfrm>
            <a:off x="3574257" y="2397918"/>
            <a:ext cx="1385888" cy="1369219"/>
          </a:xfrm>
          <a:prstGeom prst="rect">
            <a:avLst/>
          </a:prstGeom>
        </p:spPr>
      </p:pic>
      <p:pic>
        <p:nvPicPr>
          <p:cNvPr id="19" name="4 Imagen"/>
          <p:cNvPicPr>
            <a:picLocks noChangeAspect="1"/>
          </p:cNvPicPr>
          <p:nvPr/>
        </p:nvPicPr>
        <p:blipFill rotWithShape="1">
          <a:blip r:embed="rId5"/>
          <a:srcRect l="1707" t="1646" r="1576" b="1551"/>
          <a:stretch/>
        </p:blipFill>
        <p:spPr>
          <a:xfrm>
            <a:off x="4499991" y="2595563"/>
            <a:ext cx="1381697" cy="1364456"/>
          </a:xfrm>
          <a:prstGeom prst="rect">
            <a:avLst/>
          </a:prstGeom>
        </p:spPr>
      </p:pic>
      <p:cxnSp>
        <p:nvCxnSpPr>
          <p:cNvPr id="14" name="13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29</a:t>
            </a:r>
            <a:endParaRPr lang="es-ES" sz="2400" b="1" dirty="0"/>
          </a:p>
        </p:txBody>
      </p:sp>
      <p:sp>
        <p:nvSpPr>
          <p:cNvPr id="17" name="16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QPSK CON ENCRIPTACIÓN</a:t>
            </a:r>
            <a:endParaRPr lang="es-ES" b="1" dirty="0"/>
          </a:p>
        </p:txBody>
      </p:sp>
      <p:sp>
        <p:nvSpPr>
          <p:cNvPr id="18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23" name="22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20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00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3155489"/>
              </p:ext>
            </p:extLst>
          </p:nvPr>
        </p:nvGraphicFramePr>
        <p:xfrm>
          <a:off x="539552" y="3717032"/>
          <a:ext cx="2592288" cy="1642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4021"/>
                <a:gridCol w="1012328"/>
                <a:gridCol w="81593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QPSK CON ENCRIPTACIÓN</a:t>
                      </a:r>
                      <a:endParaRPr lang="es-CO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13.084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3,353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9216,3601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4,8747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3934,7174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8,5712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3160,1597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9,5232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29,2339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29,8615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1" name="1 Imagen"/>
          <p:cNvPicPr>
            <a:picLocks noChangeAspect="1"/>
          </p:cNvPicPr>
          <p:nvPr/>
        </p:nvPicPr>
        <p:blipFill rotWithShape="1">
          <a:blip r:embed="rId2"/>
          <a:srcRect l="1708" t="1522"/>
          <a:stretch/>
        </p:blipFill>
        <p:spPr>
          <a:xfrm>
            <a:off x="1233488" y="1998131"/>
            <a:ext cx="1348000" cy="1397437"/>
          </a:xfrm>
          <a:prstGeom prst="rect">
            <a:avLst/>
          </a:prstGeom>
        </p:spPr>
      </p:pic>
      <p:pic>
        <p:nvPicPr>
          <p:cNvPr id="12" name="2 Imagen"/>
          <p:cNvPicPr>
            <a:picLocks noChangeAspect="1"/>
          </p:cNvPicPr>
          <p:nvPr/>
        </p:nvPicPr>
        <p:blipFill rotWithShape="1">
          <a:blip r:embed="rId3"/>
          <a:srcRect l="4187" t="4744"/>
          <a:stretch/>
        </p:blipFill>
        <p:spPr>
          <a:xfrm>
            <a:off x="2455817" y="2264229"/>
            <a:ext cx="1405257" cy="1369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3 Imagen"/>
          <p:cNvPicPr>
            <a:picLocks noChangeAspect="1"/>
          </p:cNvPicPr>
          <p:nvPr/>
        </p:nvPicPr>
        <p:blipFill rotWithShape="1">
          <a:blip r:embed="rId4"/>
          <a:srcRect l="1444" t="1267" r="1543" b="2244"/>
          <a:stretch/>
        </p:blipFill>
        <p:spPr>
          <a:xfrm>
            <a:off x="3574257" y="2397918"/>
            <a:ext cx="1385888" cy="1369219"/>
          </a:xfrm>
          <a:prstGeom prst="rect">
            <a:avLst/>
          </a:prstGeom>
        </p:spPr>
      </p:pic>
      <p:pic>
        <p:nvPicPr>
          <p:cNvPr id="19" name="4 Imagen"/>
          <p:cNvPicPr>
            <a:picLocks noChangeAspect="1"/>
          </p:cNvPicPr>
          <p:nvPr/>
        </p:nvPicPr>
        <p:blipFill rotWithShape="1">
          <a:blip r:embed="rId5"/>
          <a:srcRect l="1707" t="1646" r="1576" b="1551"/>
          <a:stretch/>
        </p:blipFill>
        <p:spPr>
          <a:xfrm>
            <a:off x="4499991" y="2595563"/>
            <a:ext cx="1381697" cy="1364456"/>
          </a:xfrm>
          <a:prstGeom prst="rect">
            <a:avLst/>
          </a:prstGeom>
        </p:spPr>
      </p:pic>
      <p:pic>
        <p:nvPicPr>
          <p:cNvPr id="20" name="5 Imagen"/>
          <p:cNvPicPr>
            <a:picLocks noChangeAspect="1"/>
          </p:cNvPicPr>
          <p:nvPr/>
        </p:nvPicPr>
        <p:blipFill rotWithShape="1">
          <a:blip r:embed="rId6"/>
          <a:srcRect l="1567" t="1258" r="1609" b="1939"/>
          <a:stretch/>
        </p:blipFill>
        <p:spPr>
          <a:xfrm>
            <a:off x="5584031" y="2769394"/>
            <a:ext cx="1373982" cy="1364456"/>
          </a:xfrm>
          <a:prstGeom prst="rect">
            <a:avLst/>
          </a:prstGeom>
        </p:spPr>
      </p:pic>
      <p:cxnSp>
        <p:nvCxnSpPr>
          <p:cNvPr id="14" name="13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29</a:t>
            </a:r>
            <a:endParaRPr lang="es-ES" sz="2400" b="1" dirty="0"/>
          </a:p>
        </p:txBody>
      </p:sp>
      <p:sp>
        <p:nvSpPr>
          <p:cNvPr id="17" name="16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QPSK CON ENCRIPTACIÓN</a:t>
            </a:r>
            <a:endParaRPr lang="es-ES" b="1" dirty="0"/>
          </a:p>
        </p:txBody>
      </p:sp>
      <p:sp>
        <p:nvSpPr>
          <p:cNvPr id="18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23" name="22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23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962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7660334"/>
              </p:ext>
            </p:extLst>
          </p:nvPr>
        </p:nvGraphicFramePr>
        <p:xfrm>
          <a:off x="539552" y="3717032"/>
          <a:ext cx="2592288" cy="2023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4021"/>
                <a:gridCol w="1012328"/>
                <a:gridCol w="81593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QPSK CON ENCRIPTACIÓN</a:t>
                      </a:r>
                      <a:endParaRPr lang="es-CO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13.084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3,353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9216,3601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4,8747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3934,7174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8,5712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3160,1597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9,5232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29,2339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29,8615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7,906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35,5408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7,906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35,5408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1" name="1 Imagen"/>
          <p:cNvPicPr>
            <a:picLocks noChangeAspect="1"/>
          </p:cNvPicPr>
          <p:nvPr/>
        </p:nvPicPr>
        <p:blipFill rotWithShape="1">
          <a:blip r:embed="rId2"/>
          <a:srcRect l="1708" t="1522"/>
          <a:stretch/>
        </p:blipFill>
        <p:spPr>
          <a:xfrm>
            <a:off x="1233488" y="1998131"/>
            <a:ext cx="1348000" cy="1397437"/>
          </a:xfrm>
          <a:prstGeom prst="rect">
            <a:avLst/>
          </a:prstGeom>
        </p:spPr>
      </p:pic>
      <p:pic>
        <p:nvPicPr>
          <p:cNvPr id="12" name="2 Imagen"/>
          <p:cNvPicPr>
            <a:picLocks noChangeAspect="1"/>
          </p:cNvPicPr>
          <p:nvPr/>
        </p:nvPicPr>
        <p:blipFill rotWithShape="1">
          <a:blip r:embed="rId3"/>
          <a:srcRect l="4187" t="4744"/>
          <a:stretch/>
        </p:blipFill>
        <p:spPr>
          <a:xfrm>
            <a:off x="2455817" y="2264229"/>
            <a:ext cx="1405257" cy="1369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3 Imagen"/>
          <p:cNvPicPr>
            <a:picLocks noChangeAspect="1"/>
          </p:cNvPicPr>
          <p:nvPr/>
        </p:nvPicPr>
        <p:blipFill rotWithShape="1">
          <a:blip r:embed="rId4"/>
          <a:srcRect l="1444" t="1267" r="1543" b="2244"/>
          <a:stretch/>
        </p:blipFill>
        <p:spPr>
          <a:xfrm>
            <a:off x="3574257" y="2397918"/>
            <a:ext cx="1385888" cy="1369219"/>
          </a:xfrm>
          <a:prstGeom prst="rect">
            <a:avLst/>
          </a:prstGeom>
        </p:spPr>
      </p:pic>
      <p:pic>
        <p:nvPicPr>
          <p:cNvPr id="19" name="4 Imagen"/>
          <p:cNvPicPr>
            <a:picLocks noChangeAspect="1"/>
          </p:cNvPicPr>
          <p:nvPr/>
        </p:nvPicPr>
        <p:blipFill rotWithShape="1">
          <a:blip r:embed="rId5"/>
          <a:srcRect l="1707" t="1646" r="1576" b="1551"/>
          <a:stretch/>
        </p:blipFill>
        <p:spPr>
          <a:xfrm>
            <a:off x="4499991" y="2595563"/>
            <a:ext cx="1381697" cy="1364456"/>
          </a:xfrm>
          <a:prstGeom prst="rect">
            <a:avLst/>
          </a:prstGeom>
        </p:spPr>
      </p:pic>
      <p:pic>
        <p:nvPicPr>
          <p:cNvPr id="20" name="5 Imagen"/>
          <p:cNvPicPr>
            <a:picLocks noChangeAspect="1"/>
          </p:cNvPicPr>
          <p:nvPr/>
        </p:nvPicPr>
        <p:blipFill rotWithShape="1">
          <a:blip r:embed="rId6"/>
          <a:srcRect l="1567" t="1258" r="1609" b="1939"/>
          <a:stretch/>
        </p:blipFill>
        <p:spPr>
          <a:xfrm>
            <a:off x="5584031" y="2769394"/>
            <a:ext cx="1373982" cy="1364456"/>
          </a:xfrm>
          <a:prstGeom prst="rect">
            <a:avLst/>
          </a:prstGeom>
        </p:spPr>
      </p:pic>
      <p:pic>
        <p:nvPicPr>
          <p:cNvPr id="21" name="6 Imagen"/>
          <p:cNvPicPr>
            <a:picLocks noChangeAspect="1"/>
          </p:cNvPicPr>
          <p:nvPr/>
        </p:nvPicPr>
        <p:blipFill rotWithShape="1">
          <a:blip r:embed="rId7"/>
          <a:srcRect l="1982" t="2652" r="1865" b="1531"/>
          <a:stretch/>
        </p:blipFill>
        <p:spPr>
          <a:xfrm>
            <a:off x="6760368" y="2967038"/>
            <a:ext cx="1364457" cy="1359693"/>
          </a:xfrm>
          <a:prstGeom prst="rect">
            <a:avLst/>
          </a:prstGeom>
        </p:spPr>
      </p:pic>
      <p:cxnSp>
        <p:nvCxnSpPr>
          <p:cNvPr id="14" name="13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29</a:t>
            </a:r>
            <a:endParaRPr lang="es-ES" sz="2400" b="1" dirty="0"/>
          </a:p>
        </p:txBody>
      </p:sp>
      <p:sp>
        <p:nvSpPr>
          <p:cNvPr id="17" name="16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QPSK CON ENCRIPTACIÓN</a:t>
            </a:r>
            <a:endParaRPr lang="es-ES" b="1" dirty="0"/>
          </a:p>
        </p:txBody>
      </p:sp>
      <p:sp>
        <p:nvSpPr>
          <p:cNvPr id="18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23" name="22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24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531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821904"/>
            <a:ext cx="85725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QPSK CON ENCRIPTACIÓN</a:t>
            </a:r>
            <a:endParaRPr lang="es-ES" b="1" dirty="0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8" name="7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29</a:t>
            </a:r>
            <a:endParaRPr lang="es-ES" sz="2400" b="1" dirty="0"/>
          </a:p>
        </p:txBody>
      </p:sp>
      <p:pic>
        <p:nvPicPr>
          <p:cNvPr id="12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869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840954"/>
            <a:ext cx="85248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QPSK CON ENCRIPTACIÓN</a:t>
            </a:r>
            <a:endParaRPr lang="es-ES" b="1" dirty="0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8" name="7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29</a:t>
            </a:r>
            <a:endParaRPr lang="es-ES" sz="2400" b="1" dirty="0"/>
          </a:p>
        </p:txBody>
      </p:sp>
      <p:pic>
        <p:nvPicPr>
          <p:cNvPr id="12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803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6340804"/>
              </p:ext>
            </p:extLst>
          </p:nvPr>
        </p:nvGraphicFramePr>
        <p:xfrm>
          <a:off x="539552" y="3717032"/>
          <a:ext cx="2592288" cy="880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4021"/>
                <a:gridCol w="1012328"/>
                <a:gridCol w="81593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16PSK CON ENCRIPTACIÓN</a:t>
                      </a:r>
                      <a:endParaRPr lang="es-CO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3,8982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4" name="7 Imagen"/>
          <p:cNvPicPr>
            <a:picLocks noChangeAspect="1"/>
          </p:cNvPicPr>
          <p:nvPr/>
        </p:nvPicPr>
        <p:blipFill rotWithShape="1">
          <a:blip r:embed="rId2"/>
          <a:srcRect t="1759" b="1637"/>
          <a:stretch/>
        </p:blipFill>
        <p:spPr>
          <a:xfrm>
            <a:off x="1944162" y="1998132"/>
            <a:ext cx="1371429" cy="1380068"/>
          </a:xfrm>
          <a:prstGeom prst="rect">
            <a:avLst/>
          </a:prstGeom>
        </p:spPr>
      </p:pic>
      <p:sp>
        <p:nvSpPr>
          <p:cNvPr id="13" name="12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16PSK CON ENCRIPTACIÓN</a:t>
            </a:r>
            <a:endParaRPr lang="es-ES" b="1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21" name="20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26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30</a:t>
            </a:r>
            <a:endParaRPr lang="es-ES" sz="2400" b="1" dirty="0"/>
          </a:p>
        </p:txBody>
      </p:sp>
      <p:pic>
        <p:nvPicPr>
          <p:cNvPr id="11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063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112019"/>
              </p:ext>
            </p:extLst>
          </p:nvPr>
        </p:nvGraphicFramePr>
        <p:xfrm>
          <a:off x="539552" y="3717032"/>
          <a:ext cx="2592288" cy="1071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4021"/>
                <a:gridCol w="1012328"/>
                <a:gridCol w="81593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16PSK CON ENCRIPTACIÓN</a:t>
                      </a:r>
                      <a:endParaRPr lang="es-CO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3,8982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8422,3548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5,266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4" name="7 Imagen"/>
          <p:cNvPicPr>
            <a:picLocks noChangeAspect="1"/>
          </p:cNvPicPr>
          <p:nvPr/>
        </p:nvPicPr>
        <p:blipFill rotWithShape="1">
          <a:blip r:embed="rId2"/>
          <a:srcRect t="1759" b="1637"/>
          <a:stretch/>
        </p:blipFill>
        <p:spPr>
          <a:xfrm>
            <a:off x="1944162" y="1998132"/>
            <a:ext cx="1371429" cy="1380068"/>
          </a:xfrm>
          <a:prstGeom prst="rect">
            <a:avLst/>
          </a:prstGeom>
        </p:spPr>
      </p:pic>
      <p:pic>
        <p:nvPicPr>
          <p:cNvPr id="15" name="8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877" y="2247496"/>
            <a:ext cx="1400000" cy="1361905"/>
          </a:xfrm>
          <a:prstGeom prst="rect">
            <a:avLst/>
          </a:prstGeom>
        </p:spPr>
      </p:pic>
      <p:sp>
        <p:nvSpPr>
          <p:cNvPr id="13" name="12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16PSK CON ENCRIPTACIÓN</a:t>
            </a:r>
            <a:endParaRPr lang="es-ES" b="1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21" name="20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26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30</a:t>
            </a:r>
            <a:endParaRPr lang="es-ES" sz="2400" b="1" dirty="0"/>
          </a:p>
        </p:txBody>
      </p:sp>
      <p:pic>
        <p:nvPicPr>
          <p:cNvPr id="12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850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214089"/>
              </p:ext>
            </p:extLst>
          </p:nvPr>
        </p:nvGraphicFramePr>
        <p:xfrm>
          <a:off x="539552" y="3717032"/>
          <a:ext cx="2592288" cy="1261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4021"/>
                <a:gridCol w="1012328"/>
                <a:gridCol w="81593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16PSK CON ENCRIPTACIÓN</a:t>
                      </a:r>
                      <a:endParaRPr lang="es-CO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3,8982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8422,3548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5,266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4855,5064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7,658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4" name="7 Imagen"/>
          <p:cNvPicPr>
            <a:picLocks noChangeAspect="1"/>
          </p:cNvPicPr>
          <p:nvPr/>
        </p:nvPicPr>
        <p:blipFill rotWithShape="1">
          <a:blip r:embed="rId2"/>
          <a:srcRect t="1759" b="1637"/>
          <a:stretch/>
        </p:blipFill>
        <p:spPr>
          <a:xfrm>
            <a:off x="1944162" y="1998132"/>
            <a:ext cx="1371429" cy="1380068"/>
          </a:xfrm>
          <a:prstGeom prst="rect">
            <a:avLst/>
          </a:prstGeom>
        </p:spPr>
      </p:pic>
      <p:pic>
        <p:nvPicPr>
          <p:cNvPr id="15" name="8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877" y="2247496"/>
            <a:ext cx="1400000" cy="1361905"/>
          </a:xfrm>
          <a:prstGeom prst="rect">
            <a:avLst/>
          </a:prstGeom>
        </p:spPr>
      </p:pic>
      <p:pic>
        <p:nvPicPr>
          <p:cNvPr id="16" name="9 Imagen"/>
          <p:cNvPicPr>
            <a:picLocks noChangeAspect="1"/>
          </p:cNvPicPr>
          <p:nvPr/>
        </p:nvPicPr>
        <p:blipFill rotWithShape="1">
          <a:blip r:embed="rId4"/>
          <a:srcRect l="-1" t="1751" r="1300"/>
          <a:stretch/>
        </p:blipFill>
        <p:spPr>
          <a:xfrm>
            <a:off x="3329876" y="2470150"/>
            <a:ext cx="1381823" cy="1375486"/>
          </a:xfrm>
          <a:prstGeom prst="rect">
            <a:avLst/>
          </a:prstGeom>
        </p:spPr>
      </p:pic>
      <p:sp>
        <p:nvSpPr>
          <p:cNvPr id="13" name="12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16PSK CON ENCRIPTACIÓN</a:t>
            </a:r>
            <a:endParaRPr lang="es-ES" b="1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21" name="20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26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30</a:t>
            </a:r>
            <a:endParaRPr lang="es-ES" sz="2400" b="1" dirty="0"/>
          </a:p>
        </p:txBody>
      </p:sp>
      <p:pic>
        <p:nvPicPr>
          <p:cNvPr id="17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17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471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437642"/>
              </p:ext>
            </p:extLst>
          </p:nvPr>
        </p:nvGraphicFramePr>
        <p:xfrm>
          <a:off x="539552" y="3717032"/>
          <a:ext cx="2592288" cy="1452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4021"/>
                <a:gridCol w="1012328"/>
                <a:gridCol w="81593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16PSK CON ENCRIPTACIÓN</a:t>
                      </a:r>
                      <a:endParaRPr lang="es-CO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3,8982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8422,3548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5,266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4855,5064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7,658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4154,349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8,3353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4" name="7 Imagen"/>
          <p:cNvPicPr>
            <a:picLocks noChangeAspect="1"/>
          </p:cNvPicPr>
          <p:nvPr/>
        </p:nvPicPr>
        <p:blipFill rotWithShape="1">
          <a:blip r:embed="rId2"/>
          <a:srcRect t="1759" b="1637"/>
          <a:stretch/>
        </p:blipFill>
        <p:spPr>
          <a:xfrm>
            <a:off x="1944162" y="1998132"/>
            <a:ext cx="1371429" cy="1380068"/>
          </a:xfrm>
          <a:prstGeom prst="rect">
            <a:avLst/>
          </a:prstGeom>
        </p:spPr>
      </p:pic>
      <p:pic>
        <p:nvPicPr>
          <p:cNvPr id="15" name="8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877" y="2247496"/>
            <a:ext cx="1400000" cy="1361905"/>
          </a:xfrm>
          <a:prstGeom prst="rect">
            <a:avLst/>
          </a:prstGeom>
        </p:spPr>
      </p:pic>
      <p:pic>
        <p:nvPicPr>
          <p:cNvPr id="16" name="9 Imagen"/>
          <p:cNvPicPr>
            <a:picLocks noChangeAspect="1"/>
          </p:cNvPicPr>
          <p:nvPr/>
        </p:nvPicPr>
        <p:blipFill rotWithShape="1">
          <a:blip r:embed="rId4"/>
          <a:srcRect l="-1" t="1751" r="1300"/>
          <a:stretch/>
        </p:blipFill>
        <p:spPr>
          <a:xfrm>
            <a:off x="3329876" y="2470150"/>
            <a:ext cx="1381823" cy="1375486"/>
          </a:xfrm>
          <a:prstGeom prst="rect">
            <a:avLst/>
          </a:prstGeom>
        </p:spPr>
      </p:pic>
      <p:pic>
        <p:nvPicPr>
          <p:cNvPr id="17" name="10 Imagen"/>
          <p:cNvPicPr>
            <a:picLocks noChangeAspect="1"/>
          </p:cNvPicPr>
          <p:nvPr/>
        </p:nvPicPr>
        <p:blipFill rotWithShape="1">
          <a:blip r:embed="rId5"/>
          <a:srcRect l="-1" t="1613" r="770" b="1752"/>
          <a:stretch/>
        </p:blipFill>
        <p:spPr>
          <a:xfrm>
            <a:off x="4065561" y="2663825"/>
            <a:ext cx="1379777" cy="1362075"/>
          </a:xfrm>
          <a:prstGeom prst="rect">
            <a:avLst/>
          </a:prstGeom>
        </p:spPr>
      </p:pic>
      <p:sp>
        <p:nvSpPr>
          <p:cNvPr id="13" name="12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16PSK CON ENCRIPTACIÓN</a:t>
            </a:r>
            <a:endParaRPr lang="es-ES" b="1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21" name="20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26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30</a:t>
            </a:r>
            <a:endParaRPr lang="es-ES" sz="2400" b="1" dirty="0"/>
          </a:p>
        </p:txBody>
      </p:sp>
      <p:pic>
        <p:nvPicPr>
          <p:cNvPr id="18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21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223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OBJETIVOS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7</a:t>
            </a:r>
            <a:endParaRPr lang="es-ES" b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539552" y="1844824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GENERAL:</a:t>
            </a:r>
          </a:p>
          <a:p>
            <a:r>
              <a:rPr lang="es-ES" dirty="0" smtClean="0"/>
              <a:t>IMPLEMENTAR UNA PLATAFORMA SOFTWARE DE SIMULACIÓN DE UN SISTEMA OFDM INTEGRANDO UN MÓDULO ÓPTICO DE ENCRIPTACIÓN DE IMÁGENES</a:t>
            </a:r>
          </a:p>
          <a:p>
            <a:endParaRPr lang="es-ES" dirty="0"/>
          </a:p>
        </p:txBody>
      </p:sp>
      <p:pic>
        <p:nvPicPr>
          <p:cNvPr id="1026" name="Picture 2" descr="http://www.ecpsystems.com/subPageImages/rtlt_sim_download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330" y="2924944"/>
            <a:ext cx="3729775" cy="312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177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0056495"/>
              </p:ext>
            </p:extLst>
          </p:nvPr>
        </p:nvGraphicFramePr>
        <p:xfrm>
          <a:off x="539552" y="3717032"/>
          <a:ext cx="2592288" cy="1642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4021"/>
                <a:gridCol w="1012328"/>
                <a:gridCol w="81593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16PSK CON ENCRIPTACIÓN</a:t>
                      </a:r>
                      <a:endParaRPr lang="es-CO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3,8982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8422,3548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5,266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4855,5064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7,658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4154,349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8,3353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3222,0651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9,439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4" name="7 Imagen"/>
          <p:cNvPicPr>
            <a:picLocks noChangeAspect="1"/>
          </p:cNvPicPr>
          <p:nvPr/>
        </p:nvPicPr>
        <p:blipFill rotWithShape="1">
          <a:blip r:embed="rId2"/>
          <a:srcRect t="1759" b="1637"/>
          <a:stretch/>
        </p:blipFill>
        <p:spPr>
          <a:xfrm>
            <a:off x="1944162" y="1998132"/>
            <a:ext cx="1371429" cy="1380068"/>
          </a:xfrm>
          <a:prstGeom prst="rect">
            <a:avLst/>
          </a:prstGeom>
        </p:spPr>
      </p:pic>
      <p:pic>
        <p:nvPicPr>
          <p:cNvPr id="15" name="8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877" y="2247496"/>
            <a:ext cx="1400000" cy="1361905"/>
          </a:xfrm>
          <a:prstGeom prst="rect">
            <a:avLst/>
          </a:prstGeom>
        </p:spPr>
      </p:pic>
      <p:pic>
        <p:nvPicPr>
          <p:cNvPr id="16" name="9 Imagen"/>
          <p:cNvPicPr>
            <a:picLocks noChangeAspect="1"/>
          </p:cNvPicPr>
          <p:nvPr/>
        </p:nvPicPr>
        <p:blipFill rotWithShape="1">
          <a:blip r:embed="rId4"/>
          <a:srcRect l="-1" t="1751" r="1300"/>
          <a:stretch/>
        </p:blipFill>
        <p:spPr>
          <a:xfrm>
            <a:off x="3329876" y="2470150"/>
            <a:ext cx="1381823" cy="1375486"/>
          </a:xfrm>
          <a:prstGeom prst="rect">
            <a:avLst/>
          </a:prstGeom>
        </p:spPr>
      </p:pic>
      <p:pic>
        <p:nvPicPr>
          <p:cNvPr id="17" name="10 Imagen"/>
          <p:cNvPicPr>
            <a:picLocks noChangeAspect="1"/>
          </p:cNvPicPr>
          <p:nvPr/>
        </p:nvPicPr>
        <p:blipFill rotWithShape="1">
          <a:blip r:embed="rId5"/>
          <a:srcRect l="-1" t="1613" r="770" b="1752"/>
          <a:stretch/>
        </p:blipFill>
        <p:spPr>
          <a:xfrm>
            <a:off x="4065561" y="2663825"/>
            <a:ext cx="1379777" cy="1362075"/>
          </a:xfrm>
          <a:prstGeom prst="rect">
            <a:avLst/>
          </a:prstGeom>
        </p:spPr>
      </p:pic>
      <p:pic>
        <p:nvPicPr>
          <p:cNvPr id="18" name="11 Imagen"/>
          <p:cNvPicPr>
            <a:picLocks noChangeAspect="1"/>
          </p:cNvPicPr>
          <p:nvPr/>
        </p:nvPicPr>
        <p:blipFill rotWithShape="1">
          <a:blip r:embed="rId6"/>
          <a:srcRect l="2209"/>
          <a:stretch/>
        </p:blipFill>
        <p:spPr>
          <a:xfrm>
            <a:off x="4760799" y="2801918"/>
            <a:ext cx="1369078" cy="1380952"/>
          </a:xfrm>
          <a:prstGeom prst="rect">
            <a:avLst/>
          </a:prstGeom>
        </p:spPr>
      </p:pic>
      <p:sp>
        <p:nvSpPr>
          <p:cNvPr id="13" name="12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16PSK CON ENCRIPTACIÓN</a:t>
            </a:r>
            <a:endParaRPr lang="es-ES" b="1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21" name="20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26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30</a:t>
            </a:r>
            <a:endParaRPr lang="es-ES" sz="2400" b="1" dirty="0"/>
          </a:p>
        </p:txBody>
      </p:sp>
      <p:pic>
        <p:nvPicPr>
          <p:cNvPr id="22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219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5752867"/>
              </p:ext>
            </p:extLst>
          </p:nvPr>
        </p:nvGraphicFramePr>
        <p:xfrm>
          <a:off x="539552" y="3717032"/>
          <a:ext cx="2592288" cy="1833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4021"/>
                <a:gridCol w="1012328"/>
                <a:gridCol w="81593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16PSK CON ENCRIPTACIÓN</a:t>
                      </a:r>
                      <a:endParaRPr lang="es-CO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3,8982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8422,3548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5,266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4855,5064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7,658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4154,349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8,3353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3222,0651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9,439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888,3748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15,0344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4" name="7 Imagen"/>
          <p:cNvPicPr>
            <a:picLocks noChangeAspect="1"/>
          </p:cNvPicPr>
          <p:nvPr/>
        </p:nvPicPr>
        <p:blipFill rotWithShape="1">
          <a:blip r:embed="rId2"/>
          <a:srcRect t="1759" b="1637"/>
          <a:stretch/>
        </p:blipFill>
        <p:spPr>
          <a:xfrm>
            <a:off x="1944162" y="1998132"/>
            <a:ext cx="1371429" cy="1380068"/>
          </a:xfrm>
          <a:prstGeom prst="rect">
            <a:avLst/>
          </a:prstGeom>
        </p:spPr>
      </p:pic>
      <p:pic>
        <p:nvPicPr>
          <p:cNvPr id="15" name="8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877" y="2247496"/>
            <a:ext cx="1400000" cy="1361905"/>
          </a:xfrm>
          <a:prstGeom prst="rect">
            <a:avLst/>
          </a:prstGeom>
        </p:spPr>
      </p:pic>
      <p:pic>
        <p:nvPicPr>
          <p:cNvPr id="16" name="9 Imagen"/>
          <p:cNvPicPr>
            <a:picLocks noChangeAspect="1"/>
          </p:cNvPicPr>
          <p:nvPr/>
        </p:nvPicPr>
        <p:blipFill rotWithShape="1">
          <a:blip r:embed="rId4"/>
          <a:srcRect l="-1" t="1751" r="1300"/>
          <a:stretch/>
        </p:blipFill>
        <p:spPr>
          <a:xfrm>
            <a:off x="3329876" y="2470150"/>
            <a:ext cx="1381823" cy="1375486"/>
          </a:xfrm>
          <a:prstGeom prst="rect">
            <a:avLst/>
          </a:prstGeom>
        </p:spPr>
      </p:pic>
      <p:pic>
        <p:nvPicPr>
          <p:cNvPr id="17" name="10 Imagen"/>
          <p:cNvPicPr>
            <a:picLocks noChangeAspect="1"/>
          </p:cNvPicPr>
          <p:nvPr/>
        </p:nvPicPr>
        <p:blipFill rotWithShape="1">
          <a:blip r:embed="rId5"/>
          <a:srcRect l="-1" t="1613" r="770" b="1752"/>
          <a:stretch/>
        </p:blipFill>
        <p:spPr>
          <a:xfrm>
            <a:off x="4065561" y="2663825"/>
            <a:ext cx="1379777" cy="1362075"/>
          </a:xfrm>
          <a:prstGeom prst="rect">
            <a:avLst/>
          </a:prstGeom>
        </p:spPr>
      </p:pic>
      <p:pic>
        <p:nvPicPr>
          <p:cNvPr id="18" name="11 Imagen"/>
          <p:cNvPicPr>
            <a:picLocks noChangeAspect="1"/>
          </p:cNvPicPr>
          <p:nvPr/>
        </p:nvPicPr>
        <p:blipFill rotWithShape="1">
          <a:blip r:embed="rId6"/>
          <a:srcRect l="2209"/>
          <a:stretch/>
        </p:blipFill>
        <p:spPr>
          <a:xfrm>
            <a:off x="4760799" y="2801918"/>
            <a:ext cx="1369078" cy="1380952"/>
          </a:xfrm>
          <a:prstGeom prst="rect">
            <a:avLst/>
          </a:prstGeom>
        </p:spPr>
      </p:pic>
      <p:pic>
        <p:nvPicPr>
          <p:cNvPr id="22" name="12 Imagen"/>
          <p:cNvPicPr>
            <a:picLocks noChangeAspect="1"/>
          </p:cNvPicPr>
          <p:nvPr/>
        </p:nvPicPr>
        <p:blipFill rotWithShape="1">
          <a:blip r:embed="rId7"/>
          <a:srcRect l="2193" t="2130"/>
          <a:stretch/>
        </p:blipFill>
        <p:spPr>
          <a:xfrm>
            <a:off x="5456037" y="3016249"/>
            <a:ext cx="1378602" cy="1370185"/>
          </a:xfrm>
          <a:prstGeom prst="rect">
            <a:avLst/>
          </a:prstGeom>
        </p:spPr>
      </p:pic>
      <p:sp>
        <p:nvSpPr>
          <p:cNvPr id="13" name="12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16PSK CON ENCRIPTACIÓN</a:t>
            </a:r>
            <a:endParaRPr lang="es-ES" b="1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21" name="20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26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30</a:t>
            </a:r>
            <a:endParaRPr lang="es-ES" sz="2400" b="1" dirty="0"/>
          </a:p>
        </p:txBody>
      </p:sp>
      <p:pic>
        <p:nvPicPr>
          <p:cNvPr id="23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23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857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609184"/>
              </p:ext>
            </p:extLst>
          </p:nvPr>
        </p:nvGraphicFramePr>
        <p:xfrm>
          <a:off x="539552" y="3717032"/>
          <a:ext cx="2592288" cy="20239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4021"/>
                <a:gridCol w="1012328"/>
                <a:gridCol w="81593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16PSK CON ENCRIPTACIÓN</a:t>
                      </a:r>
                      <a:endParaRPr lang="es-CO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11.540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3,8982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8422,3548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5,266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4855,5064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7,658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4154,349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8,3353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3222,0651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9,439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888,3748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15,0344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958,8929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14,7026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4" name="7 Imagen"/>
          <p:cNvPicPr>
            <a:picLocks noChangeAspect="1"/>
          </p:cNvPicPr>
          <p:nvPr/>
        </p:nvPicPr>
        <p:blipFill rotWithShape="1">
          <a:blip r:embed="rId2"/>
          <a:srcRect t="1759" b="1637"/>
          <a:stretch/>
        </p:blipFill>
        <p:spPr>
          <a:xfrm>
            <a:off x="1944162" y="1998132"/>
            <a:ext cx="1371429" cy="1380068"/>
          </a:xfrm>
          <a:prstGeom prst="rect">
            <a:avLst/>
          </a:prstGeom>
        </p:spPr>
      </p:pic>
      <p:pic>
        <p:nvPicPr>
          <p:cNvPr id="15" name="8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877" y="2247496"/>
            <a:ext cx="1400000" cy="1361905"/>
          </a:xfrm>
          <a:prstGeom prst="rect">
            <a:avLst/>
          </a:prstGeom>
        </p:spPr>
      </p:pic>
      <p:pic>
        <p:nvPicPr>
          <p:cNvPr id="16" name="9 Imagen"/>
          <p:cNvPicPr>
            <a:picLocks noChangeAspect="1"/>
          </p:cNvPicPr>
          <p:nvPr/>
        </p:nvPicPr>
        <p:blipFill rotWithShape="1">
          <a:blip r:embed="rId4"/>
          <a:srcRect l="-1" t="1751" r="1300"/>
          <a:stretch/>
        </p:blipFill>
        <p:spPr>
          <a:xfrm>
            <a:off x="3329876" y="2470150"/>
            <a:ext cx="1381823" cy="1375486"/>
          </a:xfrm>
          <a:prstGeom prst="rect">
            <a:avLst/>
          </a:prstGeom>
        </p:spPr>
      </p:pic>
      <p:pic>
        <p:nvPicPr>
          <p:cNvPr id="17" name="10 Imagen"/>
          <p:cNvPicPr>
            <a:picLocks noChangeAspect="1"/>
          </p:cNvPicPr>
          <p:nvPr/>
        </p:nvPicPr>
        <p:blipFill rotWithShape="1">
          <a:blip r:embed="rId5"/>
          <a:srcRect l="-1" t="1613" r="770" b="1752"/>
          <a:stretch/>
        </p:blipFill>
        <p:spPr>
          <a:xfrm>
            <a:off x="4065561" y="2663825"/>
            <a:ext cx="1379777" cy="1362075"/>
          </a:xfrm>
          <a:prstGeom prst="rect">
            <a:avLst/>
          </a:prstGeom>
        </p:spPr>
      </p:pic>
      <p:pic>
        <p:nvPicPr>
          <p:cNvPr id="18" name="11 Imagen"/>
          <p:cNvPicPr>
            <a:picLocks noChangeAspect="1"/>
          </p:cNvPicPr>
          <p:nvPr/>
        </p:nvPicPr>
        <p:blipFill rotWithShape="1">
          <a:blip r:embed="rId6"/>
          <a:srcRect l="2209"/>
          <a:stretch/>
        </p:blipFill>
        <p:spPr>
          <a:xfrm>
            <a:off x="4760799" y="2801918"/>
            <a:ext cx="1369078" cy="1380952"/>
          </a:xfrm>
          <a:prstGeom prst="rect">
            <a:avLst/>
          </a:prstGeom>
        </p:spPr>
      </p:pic>
      <p:pic>
        <p:nvPicPr>
          <p:cNvPr id="22" name="12 Imagen"/>
          <p:cNvPicPr>
            <a:picLocks noChangeAspect="1"/>
          </p:cNvPicPr>
          <p:nvPr/>
        </p:nvPicPr>
        <p:blipFill rotWithShape="1">
          <a:blip r:embed="rId7"/>
          <a:srcRect l="2193" t="2130"/>
          <a:stretch/>
        </p:blipFill>
        <p:spPr>
          <a:xfrm>
            <a:off x="5456037" y="3016249"/>
            <a:ext cx="1378602" cy="1370185"/>
          </a:xfrm>
          <a:prstGeom prst="rect">
            <a:avLst/>
          </a:prstGeom>
        </p:spPr>
      </p:pic>
      <p:pic>
        <p:nvPicPr>
          <p:cNvPr id="23" name="13 Imagen"/>
          <p:cNvPicPr>
            <a:picLocks noChangeAspect="1"/>
          </p:cNvPicPr>
          <p:nvPr/>
        </p:nvPicPr>
        <p:blipFill rotWithShape="1">
          <a:blip r:embed="rId8"/>
          <a:srcRect t="1721" b="1647"/>
          <a:stretch/>
        </p:blipFill>
        <p:spPr>
          <a:xfrm>
            <a:off x="6277868" y="3206749"/>
            <a:ext cx="1390476" cy="1362075"/>
          </a:xfrm>
          <a:prstGeom prst="rect">
            <a:avLst/>
          </a:prstGeom>
        </p:spPr>
      </p:pic>
      <p:sp>
        <p:nvSpPr>
          <p:cNvPr id="13" name="12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16PSK CON ENCRIPTACIÓN</a:t>
            </a:r>
            <a:endParaRPr lang="es-ES" b="1" dirty="0"/>
          </a:p>
        </p:txBody>
      </p:sp>
      <p:sp>
        <p:nvSpPr>
          <p:cNvPr id="19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21" name="20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26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30</a:t>
            </a:r>
            <a:endParaRPr lang="es-ES" sz="2400" b="1" dirty="0"/>
          </a:p>
        </p:txBody>
      </p:sp>
      <p:pic>
        <p:nvPicPr>
          <p:cNvPr id="24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24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02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05" y="1778471"/>
            <a:ext cx="863917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16PSK CON ENCRIPTACIÓN</a:t>
            </a:r>
            <a:endParaRPr lang="es-ES" b="1" dirty="0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7" name="6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30</a:t>
            </a:r>
            <a:endParaRPr lang="es-ES" sz="2400" b="1" dirty="0"/>
          </a:p>
        </p:txBody>
      </p:sp>
      <p:pic>
        <p:nvPicPr>
          <p:cNvPr id="11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01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778471"/>
            <a:ext cx="862965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16PSK CON ENCRIPTACIÓN</a:t>
            </a:r>
            <a:endParaRPr lang="es-ES" b="1" dirty="0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7" name="6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30</a:t>
            </a:r>
            <a:endParaRPr lang="es-ES" sz="2400" b="1" dirty="0"/>
          </a:p>
        </p:txBody>
      </p:sp>
      <p:pic>
        <p:nvPicPr>
          <p:cNvPr id="11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923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8651153"/>
              </p:ext>
            </p:extLst>
          </p:nvPr>
        </p:nvGraphicFramePr>
        <p:xfrm>
          <a:off x="539552" y="3853327"/>
          <a:ext cx="2592288" cy="1093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4021"/>
                <a:gridCol w="1012328"/>
                <a:gridCol w="81593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256PSK CON ENCRIPTACIÓN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4,0407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3" name="16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998" y="2035001"/>
            <a:ext cx="1428572" cy="1419048"/>
          </a:xfrm>
          <a:prstGeom prst="rect">
            <a:avLst/>
          </a:prstGeom>
        </p:spPr>
      </p:pic>
      <p:sp>
        <p:nvSpPr>
          <p:cNvPr id="15" name="14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256PSK CON ENCRIPTACIÓN</a:t>
            </a:r>
            <a:endParaRPr lang="es-ES" b="1" dirty="0"/>
          </a:p>
        </p:txBody>
      </p:sp>
      <p:sp>
        <p:nvSpPr>
          <p:cNvPr id="16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18" name="17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22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31</a:t>
            </a:r>
            <a:endParaRPr lang="es-ES" sz="2400" b="1" dirty="0"/>
          </a:p>
        </p:txBody>
      </p:sp>
      <p:pic>
        <p:nvPicPr>
          <p:cNvPr id="11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769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0012258"/>
              </p:ext>
            </p:extLst>
          </p:nvPr>
        </p:nvGraphicFramePr>
        <p:xfrm>
          <a:off x="539552" y="3853327"/>
          <a:ext cx="2592288" cy="12839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4021"/>
                <a:gridCol w="1012328"/>
                <a:gridCol w="81593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256PSK CON ENCRIPTACIÓN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4,0407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10200,7937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4,434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3" name="16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998" y="2035001"/>
            <a:ext cx="1428572" cy="1419048"/>
          </a:xfrm>
          <a:prstGeom prst="rect">
            <a:avLst/>
          </a:prstGeom>
        </p:spPr>
      </p:pic>
      <p:pic>
        <p:nvPicPr>
          <p:cNvPr id="19" name="17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690" y="2236708"/>
            <a:ext cx="1400000" cy="1380952"/>
          </a:xfrm>
          <a:prstGeom prst="rect">
            <a:avLst/>
          </a:prstGeom>
        </p:spPr>
      </p:pic>
      <p:sp>
        <p:nvSpPr>
          <p:cNvPr id="15" name="14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256PSK CON ENCRIPTACIÓN</a:t>
            </a:r>
            <a:endParaRPr lang="es-ES" b="1" dirty="0"/>
          </a:p>
        </p:txBody>
      </p:sp>
      <p:sp>
        <p:nvSpPr>
          <p:cNvPr id="16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18" name="17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22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31</a:t>
            </a:r>
            <a:endParaRPr lang="es-ES" sz="2400" b="1" dirty="0"/>
          </a:p>
        </p:txBody>
      </p:sp>
      <p:pic>
        <p:nvPicPr>
          <p:cNvPr id="12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3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483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1023375"/>
              </p:ext>
            </p:extLst>
          </p:nvPr>
        </p:nvGraphicFramePr>
        <p:xfrm>
          <a:off x="539552" y="3853327"/>
          <a:ext cx="2592288" cy="147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4021"/>
                <a:gridCol w="1012328"/>
                <a:gridCol w="81593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256PSK CON ENCRIPTACIÓN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4,0407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10200,7937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4,434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7183,3047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5,9571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3" name="16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998" y="2035001"/>
            <a:ext cx="1428572" cy="1419048"/>
          </a:xfrm>
          <a:prstGeom prst="rect">
            <a:avLst/>
          </a:prstGeom>
        </p:spPr>
      </p:pic>
      <p:pic>
        <p:nvPicPr>
          <p:cNvPr id="19" name="17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690" y="2236708"/>
            <a:ext cx="1400000" cy="1380952"/>
          </a:xfrm>
          <a:prstGeom prst="rect">
            <a:avLst/>
          </a:prstGeom>
        </p:spPr>
      </p:pic>
      <p:pic>
        <p:nvPicPr>
          <p:cNvPr id="20" name="18 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168" y="2416002"/>
            <a:ext cx="1371429" cy="1380952"/>
          </a:xfrm>
          <a:prstGeom prst="rect">
            <a:avLst/>
          </a:prstGeom>
        </p:spPr>
      </p:pic>
      <p:sp>
        <p:nvSpPr>
          <p:cNvPr id="15" name="14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256PSK CON ENCRIPTACIÓN</a:t>
            </a:r>
            <a:endParaRPr lang="es-ES" b="1" dirty="0"/>
          </a:p>
        </p:txBody>
      </p:sp>
      <p:sp>
        <p:nvSpPr>
          <p:cNvPr id="16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18" name="17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22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31</a:t>
            </a:r>
            <a:endParaRPr lang="es-ES" sz="2400" b="1" dirty="0"/>
          </a:p>
        </p:txBody>
      </p:sp>
      <p:pic>
        <p:nvPicPr>
          <p:cNvPr id="14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20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658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072881"/>
              </p:ext>
            </p:extLst>
          </p:nvPr>
        </p:nvGraphicFramePr>
        <p:xfrm>
          <a:off x="539552" y="3853327"/>
          <a:ext cx="2592288" cy="16649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4021"/>
                <a:gridCol w="1012328"/>
                <a:gridCol w="81593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256PSK CON ENCRIPTACIÓN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4,0407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10200,7937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4,434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7183,3047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5,9571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3205,668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9,4612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3" name="16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998" y="2035001"/>
            <a:ext cx="1428572" cy="1419048"/>
          </a:xfrm>
          <a:prstGeom prst="rect">
            <a:avLst/>
          </a:prstGeom>
        </p:spPr>
      </p:pic>
      <p:pic>
        <p:nvPicPr>
          <p:cNvPr id="19" name="17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690" y="2236708"/>
            <a:ext cx="1400000" cy="1380952"/>
          </a:xfrm>
          <a:prstGeom prst="rect">
            <a:avLst/>
          </a:prstGeom>
        </p:spPr>
      </p:pic>
      <p:pic>
        <p:nvPicPr>
          <p:cNvPr id="20" name="18 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168" y="2416002"/>
            <a:ext cx="1371429" cy="1380952"/>
          </a:xfrm>
          <a:prstGeom prst="rect">
            <a:avLst/>
          </a:prstGeom>
        </p:spPr>
      </p:pic>
      <p:pic>
        <p:nvPicPr>
          <p:cNvPr id="21" name="19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602" y="2663762"/>
            <a:ext cx="1390476" cy="1400000"/>
          </a:xfrm>
          <a:prstGeom prst="rect">
            <a:avLst/>
          </a:prstGeom>
        </p:spPr>
      </p:pic>
      <p:sp>
        <p:nvSpPr>
          <p:cNvPr id="15" name="14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256PSK CON ENCRIPTACIÓN</a:t>
            </a:r>
            <a:endParaRPr lang="es-ES" b="1" dirty="0"/>
          </a:p>
        </p:txBody>
      </p:sp>
      <p:sp>
        <p:nvSpPr>
          <p:cNvPr id="16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18" name="17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22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31</a:t>
            </a:r>
            <a:endParaRPr lang="es-ES" sz="2400" b="1" dirty="0"/>
          </a:p>
        </p:txBody>
      </p:sp>
      <p:pic>
        <p:nvPicPr>
          <p:cNvPr id="14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24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411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7757577"/>
              </p:ext>
            </p:extLst>
          </p:nvPr>
        </p:nvGraphicFramePr>
        <p:xfrm>
          <a:off x="539552" y="3853327"/>
          <a:ext cx="2592288" cy="1855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4021"/>
                <a:gridCol w="1012328"/>
                <a:gridCol w="81593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256PSK CON ENCRIPTACIÓN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4,0407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10200,7937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4,434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7183,3047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5,9571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3205,668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9,4612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3685,9698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8,8548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3" name="16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998" y="2035001"/>
            <a:ext cx="1428572" cy="1419048"/>
          </a:xfrm>
          <a:prstGeom prst="rect">
            <a:avLst/>
          </a:prstGeom>
        </p:spPr>
      </p:pic>
      <p:pic>
        <p:nvPicPr>
          <p:cNvPr id="19" name="17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690" y="2236708"/>
            <a:ext cx="1400000" cy="1380952"/>
          </a:xfrm>
          <a:prstGeom prst="rect">
            <a:avLst/>
          </a:prstGeom>
        </p:spPr>
      </p:pic>
      <p:pic>
        <p:nvPicPr>
          <p:cNvPr id="20" name="18 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168" y="2416002"/>
            <a:ext cx="1371429" cy="1380952"/>
          </a:xfrm>
          <a:prstGeom prst="rect">
            <a:avLst/>
          </a:prstGeom>
        </p:spPr>
      </p:pic>
      <p:pic>
        <p:nvPicPr>
          <p:cNvPr id="21" name="19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602" y="2663762"/>
            <a:ext cx="1390476" cy="1400000"/>
          </a:xfrm>
          <a:prstGeom prst="rect">
            <a:avLst/>
          </a:prstGeom>
        </p:spPr>
      </p:pic>
      <p:pic>
        <p:nvPicPr>
          <p:cNvPr id="26" name="20 Image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728" y="2876825"/>
            <a:ext cx="1390476" cy="1390476"/>
          </a:xfrm>
          <a:prstGeom prst="rect">
            <a:avLst/>
          </a:prstGeom>
        </p:spPr>
      </p:pic>
      <p:sp>
        <p:nvSpPr>
          <p:cNvPr id="15" name="14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256PSK CON ENCRIPTACIÓN</a:t>
            </a:r>
            <a:endParaRPr lang="es-ES" b="1" dirty="0"/>
          </a:p>
        </p:txBody>
      </p:sp>
      <p:sp>
        <p:nvSpPr>
          <p:cNvPr id="16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18" name="17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22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31</a:t>
            </a:r>
            <a:endParaRPr lang="es-ES" sz="2400" b="1" dirty="0"/>
          </a:p>
        </p:txBody>
      </p:sp>
      <p:pic>
        <p:nvPicPr>
          <p:cNvPr id="25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26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95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OBJETIVOS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8</a:t>
            </a:r>
            <a:endParaRPr lang="es-ES" b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395536" y="1519039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ESPECÍFICOS:</a:t>
            </a:r>
          </a:p>
        </p:txBody>
      </p:sp>
      <p:pic>
        <p:nvPicPr>
          <p:cNvPr id="2050" name="Picture 2" descr="http://www.hercampus.com/sites/default/files/Her%20Campus%20Studying%20Main%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2" y="2924944"/>
            <a:ext cx="4464496" cy="296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0" descr="data:image/jpeg;base64,/9j/4AAQSkZJRgABAQAAAQABAAD/2wCEAAkGBxQSEhUUEBQUFBQUGRYVGBgYFBgdGxgYGBgdGBkdHBgfHCghGhslHRYYITEiJiorLy4uFyAzODMsNygtLisBCgoKDg0OGhAQGiwkHyQtLCwvKywtLCwsNTctLCwsLCw3LywsLCwsKywsLCwsLCwsLCwuLywsLDQsLC0vLCwsLP/AABEIAO8A0wMBIgACEQEDEQH/xAAcAAABBQEBAQAAAAAAAAAAAAAAAQQFBgcDAgj/xABHEAACAQIEAwUFBQUGBAUFAAABAgMAEQQFEiEGMUETIlFhcQcygZGhFCNCUrEzYnKCwRUkkqLR4UOywvAWNFNz8Qhjo7Py/8QAGgEBAAIDAQAAAAAAAAAAAAAAAAEEAgMFBv/EACsRAAICAQQCAQIGAwEAAAAAAAABAgMRBBIhMUFRYXHhEyIygbHRM0LBBf/aAAwDAQACEQMRAD8A3GkFQ+Y8SwQYmHDTMUknF47jusb2tq6Ne3PxFec64sweEuMTiI0YC+i+p7f+2t2+lATVLWb432yYJSRFHPJYEhtAVSQLgd46hc7X01CN7SczxYAy/AgX5NZpvLc91U/mFRknBsVeJZQouxCjxJsPmayTDcPZ/imBxGMOGRtzZwCvkI4gLn1aprDeyLCkhsXNicU3XXJYX8rd4f4qAsuO42y+G/a4zDgjewlUn5Lc0wi9oWGl/wDKxYzFdLw4WS3+Jwq/WpDKOFsDAScPh4AVNiwUMwPUajcj0qeAqSCsf+IsY4+6yye//wB6fDxj6O5+lcFkzhm1dngI1APcaaVyx6d9Y10+Z73pVupaApeB4rmhdhnEaYRb2RwGaFt9icRqKp4aXCmrhDKGAZSGU7gg3BHketJNCrqVdQykWIIBBHgQeYqh5hw1isvLTZM2qInU+Ce5Q73PZEnuE77D67CgNApageF+KYMcrGElZIzplicaZI25WZfC4O422qeoBKKWkoBaSlooBKWiigEpaSq3xzxhFlsOtxrke4jjB3Y9SfBB1Pw5kUBZDVZ4s4uiwZVCy9o29mvYL5kcjWc+zfF47EYiTH4jEMMKGYTkyBV7iFlAQggRrqHIjn13qXz8iSefXZgWYWO4sO6B8hWm6zZEuaPT/izefBYsFxxrsezVk6lH1f0sauEMoZQykEHcEGsE4qytIZWmy4vHGNyuom3iRf8AD+6b2+gtvsu4vMrdhLYMenS/iB58iPTxrCux55eUZ30xxxHa+8ezUqKSirJQMp9rPDmYYyVGw6RNBEh0kOqyXa2sMWI2OkWA2233rLMpytFxCx5i0mHRjuez3FyRc3OwB31WPKvpDNC2sA7Ltp9f9ao3HnCAxadrDtMgO3Rx+XyPgeXzuG0lMn8i9m2XQAMIu3NgQ8rawbjmF9z5CrdHGkS2UKiLyAAVQPTkKyz2QcZbJl8wN1DCJyRyW57MjpYDbn4dBWm5lgVmXS3MEMptezDkbdaEHJ86hGwYuf3FZv0FqhuLOKDh8LJKsMt7FVLKAA7bKSCb8yDyqRyLPoJ9UcckZliJV1U8ipsSB1XbmKovttzBgsEAPdYtIRbcldl3+JoCS9j8hXBhXDAyvJIhPJwLIbeYK/W9X2aUKLsbAVDZRk4TBwQgkNEiFWI3D2uTb1JuPAmpHLMZ2qkkWZSVdfBhz+FAef7TU+4kj+iG3zNhXk4mc+7Cq/xyD9FBr2RM3WOMehc/0APzrm2WFv2k0zeQYIP8oB+tAeJI5zu80cY66Uv9WNvpXXLYh7wmaUHa+pSvw0i1CZNCDfs1J8W7x+bXp6iACwAAHQUBVOKeGnMn2zLyI8ci2ufcnQc45By3sLNzFhvUnwvxDHjYtaAo6HRLE4s8Ug5qw/Q9RUyaqnE+USRyDHYEH7RGPvYgbDFRDmpHWQDdG8duRoC2UlM8nzOPEwpNCdSSC42sfAgg8iCCCPEU9oBKWiigAUUVHZ9nEWDgefEMFjQfEk7AAcySdrUA24r4khwEBmn/AIUQe87HkoH1J6DesRyrDYnNcc2JxY7iEFw69wK19EaKbEgje4/iPPdtjpsXnmJaSwWNCFsW7kKMdgBe7Ntc2G9ugta38UY37OsEEF1URrqfk0jIAl+ZI2Udar2244T5N1cM8vokcTl4iwUkCXCiJlsOtktcgWBJAqIwU4eON9WosoLeIYHSwPxBPmCKmskzATRg7FgNLi3Xx9DVFnxJwOJeN7mEn5A7q3ntsfSubTmW6L77OnVYqrFLw+CzMtx/3vVEw032TGowO0Mytcn8Ibe/8t6vcMquAQQVIuCOtUnF4Qz5gIkVn1yopCrey3VWJFiNIJ67eNWtP+po2f8Ao42KXyfSqnaigUV0DhYEmhDCzC4qMxWBKi6XI677/wC9S1BoDEvaNwuwZsZhyRazSAd0qV/4inx5edxcVoHs64sXH4cXP38QVZQbbm3vjc3B/W9Smb4AEG4BR7qykbWOx+BrHFlbJczTsjeGTRqU33jZtJuepU3INSC+8Y8ARSHt8KThpgSWZL2N+bWBuDc7lbbX51Un4RzLFYyIY5WdUKI0upNPZqdWzc2vc9L3O9bTIgdSDyYEfA00GXHSimWXuqF2IGq3U7c6xwMjwkAb2FQyTomL7rKROm4BB76cj8VJ+VOxksN7spc/vsW/U07hwyJ7iqvooFSDrRRRQC0UlFAFFFLQFNZDl+PUrthMwezDpFirXBHQLKBY/vAeNXKovibKRi8NLCTYsvcbqki96Nh5hgD8KThfMTiMLDK4s7LaQflkXuSL6h1YfCgJSiimWcZpFhYnmxDhI0Fyx+QAHMsTYADck0Amd5rFhYXmnbTGguTzPgAB1JOwHnWB5xmOKz3GAKNEKEqgJbREnMs7AHvsBzt1AtTnMs5xGdY2MmInCRSXWM3CaARqLuBvIVPS9tVh1J0HK8tjw8fZwjSgZ2Ave2s3O/M9Bv0AqjqtZGlY7fos0ad2c+DnFhYIP7tAxcwhdTMVLEOLp3gBdQF0gfu+dQ3FeWGWMOgu8dzbxU8/XofnUjnOG+zOmLItDMBh5m/9Ng14ZD+7cshPTUprvNOEFz8POqNrmpxt9pP7FuCjtcPRn2V5s0LBlN+hUnZh4eXrUrjMOmYWsRr5DoV25HxA3ptmuTF2LxABmJJQciT4eFQs7yQsE0HtjyUcxtfp1sL251bUVN7odldtx4l0Lm2QvgRrWbSSdKxo93N+um3Lpf4eVab7IeHHhhM+IjXtJz2qswPagHYBvIgahy/anbnTT2ecCMWGLzEFpNjHG+9ttmcHkR0Xpa/hbUQKu1xaXPZWnPPC6FooorYYBRRRQHiRAQQeRrK/avk4kwxk/Hhzq9VOzDyG6t8K1Y1C5/gw6lWsVkUoR43BB+hqUCI9lWcfaMvi1El4fumv+77u/Xu23q4MwAudgOprGfYvizh8XiMGw53O5/FE2k2HUkN/lrSOOse8GCmkjiMxC2K3tYNsWOx2W9/hUAfz53Cu2sMfBdz9Nq5DGzuPu4Qo6GRuf8o5VTvZtxxBiFSCZUixIFtgAsthzB6N10/Kp72hcUjAYfUtu3lukQ87bsR+VdviQOtAVziriDFS4lMtwzqszlTJJFf7sG5K3vcEAaj5EDrV9lzCOHuuxuANrEn12FZx7LMkeNo8ZNcvijIAW56Pe1E+Ltv6KD1rS8XLIpHZxh79S4FvpQDb+2L/ALOGVv5NI+Zo+0YluUUafxyX+iiltiW6wx/BmP8AQUn9nSEd/ESfyhV/pQHhsJiGHfnVP4E/qxpcLgVVwTPK7X5GQWPlpGxrjNgcKNpX1c/flJ+l675dgMMDqhRbg87HY+RP9KAlDUFkA7OfFw7W7RZ0A6LMg1fOVJT8anaicUFhmkxMrKkQgVWZjYDQ7tcnws5oB7mOOjgjeWZgkaKWZj0A/X0rBuIc2xGe4oLCrJhY2IW/ujxd+hkIIsvTl4mnPEmdYnPZjFhlKYKJhudrt+dz+axuE6Dc+IumTZJFhU0QrYHck7s3qetUNZrFSsLtlrT6fe8vo8ZBkyYWIRR72vdiBdid7mpKvVMsyzKGBdU8ioDyudz6DmT5CvPtysl7bOqsRXwSeYTrLF2JX7srpdfzX5j0qi4p2wSmObtJIQfuZdiVX8kg62FgD4W+FzwGJjnhEuHbtIuZksQCR0sbEWqLz7GGww+HQTTyiypYEAdXa+wHrV6M7vxNklnPj+voVJKvZui8FWxvEccaqMOQ88vdUj8N9rWI971+NXjgfhLstMs4VpLl1N7sGYWJ1ddr/Ol4b9muFiiH2uKLETE6mZluFP5VB/CNh52vYcqu8UYUBVACjYACwA8AOgrsV6ZRwUZ3OR6ApaKKsmkKKKKAKQUtFAJTXM49SHxG/wAqd15kW4I8QRQGJZhfCZ7DKpIE+n/MOzI89wp9TW2LuPEEVjHtYjKNg8QLXjkK8vNXF/LuGtgyyTVEp8v02qWDJeJfZ92nazYAaZoZSTGNtQvqUp+VwRsNr26HnX8oyXG5li4o8Z25EaqHeQEGOK7Ec7G5IIvzvz5VsmFEyYiciFmVyukllA2Hz60/7GZty6R/wrqNv4j6+FY4ByzRBH9n0gALKiAeAIK2Hwp/ikciyOE8yt/lvTE5OWZGkmlfQwcA6Qtxy2C1K1II0Zax9+eQ/wANlH0FelyiLqpc8ruxb9TUhRQHGHDKvuqq+gArtSUjsACSQANyT0FAeZ5VRSzkKqgkkmwAG5JPhWG8WcQzZ3OcLge7hYiGZ25NvYO/W176EG55/wAL3i7iOfOpnweXHThI95pibK4359ezJFlUA6iL8qsWVZZFhoxFh1KoCSL7sbkm7Hrz+FU9Xqo0x+fBZ09Dsfwe8qy9MPEkUV9KDTc21N5sQNz/APHKnt68V1w+HZyQo5bk8gB6151uds89tnXxGEfSGGc5gMPBJMwLCNdVvEkgKPK7ED41RODeH2zBnx2YEyR6mWNCx7z3uR4iJNhbqfQ3u3G2IjXBTJrCqQO823aMpDADyJGw896y/hjjpsIjRaQ6amdFNu7q3O4PImxrr6CtKEnHl9Z/ooX2ZmlL9JpvFmMEeDeK+lXXslQbDT5KOQA8PKrF7OYF+xQy6FEjrpZ7DU4QlFLNzNworNsmyzFZ0xlW0ECkLra5vvdlQA8wOp8RW05ZgEgiWKFQqILKB0FdKuG1c9lS6xSl+XhDmiloraaQooooAooooBKWiigEFLRSUBlPtggvgpDbeOVSPixT9Gq+cJOTAt/yofmgqne1pP7lifJoz/8AkWrbwUf7rH/BH/yCpBPUVGYrHSibsoo1buB7s9upHga5SDF2JZ4I1AJJAY2sOdzaoBJ4vEpGjPIwRFF2ZjYAeZrzgMak0ayRMHRxdWHIjlWOZjNPm88kaTM2Ew6mRmsVV9I2svixuFvyALc9q1xH7OFOwi1DSgVFIUAW257AAWoB9S1EN9rfl2MXzc/0FIMtmJ+8xT+iIq/6mgJcmsg414mlzSY4DLj9wp/vM++kgHlq/LsQBzci3K9+3GPE0uYSnLste0a7YnE72Cg2KqwtfqNveOw2uakMpyuLCxCHDghFJO/vO35mPU9PIbCqeq1UaV8+izp9O7X8HvKstiw0SxQLZBuTazSNaxd7c2/QbU7vSV7hhLk26C5J5AedeelKds8vls7EYxrjhdHXC4UyE9FG7MeQFcOIuIIsLDa/dHIfikPifAfp9K4cQZ6mGjCLdifcj/E7E2uwHS+3+9c+EeDnlkGMzHvMwBSIj3CGOkkdLCxA/eN96v6bTufEevL9/H0/ko6i/Hf7L/v1GOScHy5hIuIzEukSMGjgBsGFrg6gbgX0n963wGkTZVC9tcUTW5XjU22tttttTyvMrWBJ5AE/Ku3CEYR2x6ObKTk8sovslm1JjtrL9uxGgC1tJta3lV9rL/YPMXw2JJFr4gt66kUnp4+tafWZDFpKWigCiiigEopaKASiiloAopKDQGae1nfBYgDcs0aD1MiirpwxFphA8LD5ACqP7RZNUcCf+tioVseoDF/H92tGy6HRGo8rnfqakGc5BxhKuaSQY8hbs8MZ0abXe6A+KsLWbzHO96PalxMzsMvwneeQhZdPMliNMQ8zsT5EDxqS4z4UGYTSGMhJ4UTS3RibnS3W1uvTz5Uy9nvBU0WIbE49QJBcoNSt32J1ubEi9thv+I+VYkk7l+QrgMskiFi5Rmkb8zsLH4AWUegqekw0hjjVJOzsAGIUEna219h8jTPiXEqYuzUqzO8aaQwvu4vtz5CpqpIIr+wwR97NPJ5GSw+SgVnPFHEDYiR8syayi/8AesQCdKLyYBr38iQbk90dSJHjniWbFTHLMrNpLf3nEXOmBPxDUORtzPPoNzdVyfKIsJCIMODoBuWIGqRurN/QcgNvGquq1MaY58+Cxp6HbL4PGR5NFhIhFADbmzHm7Wtqb4bADYDbxvIWpa7QxX3bZeni3p/rXnJSlbJtnZSjXHCEghLddKjmT/3ufKo7iPP0w6iNFLO20cYuWY9CwG59B6CuXEefmIrDh4zLiH2jiQXtfqR/U+FyQBUzwdwumGl14l+1xzqZCfwxqSFIT4m2rmd7WG1dDS6T8Tn/AF9+/sUdRqMcef4+5y4R4NIIxWPGvEN3gjWIj3BXy1C21uVzzqyZ/nC4WIuQGOpF03t7x/0ufhT/ABuLSJGklZURAWZmNgoHMk1j/F2dDEy9pBHIMNMBZ37olkRWCOie9ps4ALab77Guw0q44RRhFzlyabiM8CySrbV2fZIoHN5ZNR0j4Bd+m/hXfG4i+ElYFCeyk3U3XUFN7HqARWV4fEYiVpmUHtJNKna2jtbl3HgbArfoHNXSPGk4XF4UIqtFDJ2WkbPEyMFNiTZwRpbc3Nm21WCFikzKylwWSuewC/2WcXuBIunvXsNG/dv3d7nzvWq1kf8A9PsoMWKUDfXGb25gqQN777g7dPjWuVsRpYtFFFSQJRS0UAlFLRQBSUtFAFN8a9kY+R+u1d6YZ09kA8SPpvQFIlh7fNcHFa64dJcU9+h2jj+NyT8K0aqH7Pk7XF4/E8wHTCp/DELt82b6VfalghFyyYSyusyoJCOSamAUWHPYdehruclVh968svk0hA/wrYVKUlQBjHk8CkMsUYZdwQouD61UOOuK5e0/s/LbNi3F5JL93DR9XZujWPwuDuSoLvjvip4GiwmD0HG4m+kubLCljeV/LY2Fvwsd7WMZlGSxYOLs4WMskh7TETm+qaTnuTvpBLEC594m5YknTfcqoORtpqdkkjlkGUR4OHsYbksdUsje9M/5j4KPwr063JJp9avVqqvErTYjFxYGGTsFeIzyyDciMMVsLG97i1v3hyrzyVmpt5f2OvmNMOEW9IdIDuNie6D1tzv5cvWoPOs5keYYXBr2uKe234Yk/O5tZVHp8CSAea5dFl+ElTB6Ymf3p5tUjXtYsF2BewNlAAv8qs3suwsQy+GWNCrzr2krMdTvJchizndhcbeAro06CLl3mPoqXaicVysMecJcKR4MFyTLiZABLMb97qQoJ7q36c9hcm1d8PdsxmPRMPh1Hq8kzN9FSpw1G5Sl2nk/9SUgekarF/zI5+NdVJJYRznyUjiif7fj2wr74XBCN5E6TYhxqRX8URe9p6m1+lPSFO1lNiOgNiNx8eVV/AuYsxzSNhd+2WYDxRkBFvGwIqXwrBpHZN1IXfxYX/pb6VSvbcjraSCVeR8tR2aYvs5YgD35YsXEu5BP3Jfa3XVGtO8TiFjRnfYKCx9BvVW4WZ81zPt0VhhcGkqqxGzSOhS38RDardAo8d4oi3LJjqppQx5OP/09T9/Epq5rG2jSdrG2ovptY3sBq6Gw51tlYV7AJNOKmjJcHsgSoK6DpYLcj3iw1G1trE3rdavI5jFoooqSAooooAooooApKWigCq9xnjhBA0ptaNJH/wAIuKsNZ57YZ7wRQLu2JkSED91mBY/JbfGpQJP2UYQx5bEWFnlLTN5tIdW/na1WDOMy7BVIUuzusaqCBcty3PIbUZHEFgRV2AFh6DYVmntXxuKwuLw88crGLZlQjuI6H8Q66rnfnsd+VQwaA321+XYQj+Z2H6CuWK14aN8RisUxjhVpHAjRRZRe3Ik/12r3wfxJHj8P20YKkEo6E7qw8+oIIIPnVb9pOMEzxYLUApKyzb7EA/dIfVhqt+6g/FUN4WSUsvBWeFsPJPLLmGKBE2IJKKf+FFyVR4d2w+HiTVmMpFgOV7m3W3Lb4/WvJIUAcgNvlUHmvEkcJCLeWZtkhTdnY8hsD9L1QnF25R0Y7a0sllja/wBD8+VUHP4MTPjvtGVRtOcOixSFQunVdjpBLDVsd7Xt8as2RZHmeKZXntgIiQWQaXlceG4IS46mxHhWlYLBxwoEhRY0XkqqAB8BWOl0Lqm5SZpv1O9YiYjlnCua46UDFxtDEGUO0jWbQfeEY3Baw52A3qXzHhvNcpGvK8RJicKtz9ndQ7Ivho/EvP8AZlW8jzrXqK6OMFRtvsyzh32zwSHRjYmwz7jWLvHe9u9trT5ECxua0fKJ43hQwSJIhFw6sCG8Tcc7m/1qt8ZcCYPHEGReyna4WWMAMSAT3xaziw6/Aisjz7hfM8oJkjkkMS6fvoWNgqFioZTuiguxKnuEtvegNV454NkxEqYvAusWLjGk6vclT8rGxsw6Gx8COREFL/ayCzZcJG5Bkni0/V72+Apnwr7ZQxCZggXUT94inSosAoIuSxJ1EnugDxrT8uzyCePtYZUdAusm9tKm9iwO6junnblWLhGXaM4Wzh0zM824Px2IwmIlzGZYRHHJIkEFiCyIWBkc8xce6PmKcexPiFBlkqym32NnZvHs3BkB+esfCpxeO8FjlkwyM6tMJcOrMh0sxLRCxF9jzBPQ+O1U72RcPyomZYXEKYZZI1j0kd4d1wT5r94pHjetir2tJrBg5OXLeSn8EcTHBZk8wQaZGlVk66GfVYEbBhYeW1q+lMHillRZIyGRwGUjqDXyhmeWsupuTKe8PMc9/Ef0rRvZHx46MuExBBjJsrG90ZuW/LSW+Ra9WbKMLg1qRt9FApaqmYUUUUAUUUUAlLRRQCVnPGY7XOMFH0hhkxBHmToU/OtGrOph2mdYtyP2OHw8Q/mLSH9alAvmXfs19KgsZhlnxzRyAMggKsp6hv8A+qn8CPu19BUW2AnXEySxGO0iqLtqutv3Rz+YqAZQ+GxOQYzWA0mGkNr9JI/BvyyLe49NtiarmOxOIzbESfZo3lMrF9IFrX2XU3uqFUBRc8k8Tat0zLh18Uhjxk7NEbEpGugG24u1yTv08qd5Pw5h8KB2KWIFgSbm39Ph41GCclPyngPEyRoMxxJFhYrBsW/ikI8Nu6L9dVWjA5BBgh/csKmtju1+8fNpGux+ZqfookkG2+yIvjG6QJ8XYj9BXh8vxLe9iQv8EY/U71NUVJBBf+HixHaYmd9+WqwPlYVNqthtS0jvYEnkBf5UBHQSdpiHIPdhAiH8bgO/yXsx8WqRZb7HkaheDG1YOKU859WIPrMxkt8AwHwqcoDP+K/ZRg8WS8V8LKSCWjF0PjeK4UE+It8ayXifgzH5WjEkth2ZCzxOdLEXCdoosw99hvtud6+mqoXtjmtg41/PMoPoI5D+oFZ1xzNIhvCMW4QxzJMjEXVZUk28QwYj41tU8whztd7CaIL8SpA+sYrCclP7Xbr+t61rjPG2kwGKX8UMbi2/ukPz6+/Vu1Zx+4q7aIT2jZT2GMkFu5N96tv3r6x/iB+YrM5k7CU25c1Plf8AXpW7+2HLteHhxKf8NtLH9yS1v8wX/EaxnM8N2ibC5XcW/Stlf560/KNb4Zvfsx4qGOwwDm80NlfzH4W+NrHzB8quVfKfA3Eb4HFJKhOm9nW9gynmD/3zAr6jy3HJPEksRukihlNrbHy6VSthh5XTM0xzS0UVqMhKKWigEopaKAKz6FbZlmB8Thx8oQf61oNUfFRacwxXTWsD/wCVk/6KlAtOTyaoh5XH1p9UTw+/dZfA3+Y/2r1iS8kzRK5jVVVu6BqbUSDueXKoBITTqgu7BR5m1R757Ffu6380QkfP417iyWIHUwLsernUfrtT9IwosoAHgBagOeDxKyoHTkb+uxsbj4V2qHy2QR4iaH81pkHk2z/5h9acZji5lIWGHtLi+ouAo6et6AkaS9QnY41uckMf8Klv1ppi8vbft8ey+IBVP63oCyPIBzIHqaY5zOPsszqQQIpGBG/JCdqq0uGy8E3eWY+ALt9QB/2Ks4wKfZWiiXQjRuACDcalPMHe+/WgOPBo/uGEty7CH/8AWtTNVb2X4rtMqwh6rGIz6xkxn/lq00AlZ17a2/u0H/vX+Ubf61otZb7c8RZcMvj2zfIIB/zVto/yIxl0Y5kIvr/lv9a03M37TKsC/WNpYD8DcfRBWa8MG2v+X+ta1wTgxj8pliVguiYvGzbAd1W38Bu3zvVux4gm/ZFbxMtmQacflfZSc2RoGv0ZRZT620tWHzwGJmjlsroxRh4MDb9a0bKOMcHlMMkU0wmm7Rm7ODvj3VA7+yjl1PwrLOMOIvt+JeaKDsVcAldVySo3YmwFyAPlWqmza2vBNkcvgjM4wmhiw5MfrWwexrii6jDSN3T+z3J0tz08uo39R51kWDyuSZQ5YWPqTfly6VZuE8inSUdkjSMWBQKOeg3vfpv1vW6Udy5WEYJ4PpOikWvVc42iUtFFAFFFFAFVbPsNpxQk/PFpPrG+30mP+GrRUTxNGOxMhv8Ac3k26gKQ3TcaSTbxAoBpk04WSx/ELfEbinuMPZ4mJ+kgaI+vvL/WoSM2sV6WI/WrDjYBiIbA21AMp/K3MH4GpYH9FROCzlezvMQjrdXUnfUOdhzN+e3jSf2nLJ+wga355DpHy5moA34jbsXgxA5I3Zv/AAP/AKfqRUpjYnkUdlL2d99QUNcW6X+G9RWMynETqVlmVVPNVj2uDcbk32IFS2XYXso1j1FtIABIHIcuVAMRkKn9rLNL/FIQPktqcR5LAOUSfFQf1p/S0ByigVfdUL6ACulqWigM+9mc/YT4/L2O8E7yxixH3UtmFvGxP+YVoFZf7RnOXZjhMzQEo18PiLX3XmNvHTqI8TGorTMPOrqroQysAykG4IIuCDQHWsk9u4uIPEJPb46P9q1umWZZXDiAFnjSQKbgML2PKs657JZIayj5Oy+WREk0KTtuTyFgb7dTXbBRTNHoErrGw3QM2k9O8oNjzPO/OpzjdwsmIVAETtXjVR+VXIH0Wm+WR2Vb3FgBXSUE1hmpsbx5QiW2ufP/AErvNB3TbartxVkXY4DAyW3YOH6byWkQH0Aaqg4uDflWVbi1+Uh58jLhzEfdsl/dJPwI/wBb19N5DJrw0DfmjjPzUGvlrImtK6+u3oa+mOB59eAwx6iMKf5O7/01U1P6EZx7J2iiiqZsCiiigCkpaKASvM0YYFWFwwII8QdjXuigM7yDE27TDSftcK3ZN4so/Zv/ADJY+t6t+SYju6DzG49D/v8ArVN9pWDfDTR5lApIjUR4kC3eh1bH1Uk79PSpvLMarBJYyGVgGBHVT8fDpUgsowiai+ldR/FYX+ddgK8xyBgCORr1UAWiiigCikvUZmvEWFw3/mJ4oz4M41f4ef0oCToJrP8AGe05XOnL8LPim6OUKR/4j/W1RUv9rYv9rLFhVP4EXWbee+k1OAXLi6LD4vDTYaRx31sCBfSw3Vh0uCAbVnns24xlw98uxRVWiJERbw5lL8rdQT426CpTCcDPLtPisTMD0D6Ete24Xf613xvsiw0ukAtDpPeKMWLr1uXvY+BpwC45ZnBkYKNL72LKfd9amibC56U1y/AJCumMWHhYf0FceIZ+zwuIcc1ilYeoQkU7YPmLiWcyMg6yMzn1Y/71KYSEsyovNiqjlzY6RvUNie9iUHRQB8gf9RV34HwHbY6BQBZX1nyCDV+oA+NdXO1Nmj0aZ7Rss15ZIq/8ALIPSPn/AJNVYhfb/avpnEwCRGRhdXUqR4gix/Wvm2fCmJ3ib3o2ZD5lTb+laNHPhoysRXoG04o38f1/+a+hvZRPqwAF76JJF+Z1f9VfO2bLaYNbTfSbeh/2rffY/J/dpV8JNQ9GRR/0movX5H9SY9l/oooqibAooooBKWiigEpaKKAaZpgxNE8ZtZwVN+RB2IPkRtWNZbjP7IxLYWdicLKzNE55Rtfdbk20+PqDbc1t5qp8ZcLR4qNxJ7psdh3kP5l87+PialAk8lx1+7e4Nitut+e/hyqZvWK8Ny4nLlkTHMgwsH7N7943N1CAA6gd9juumw23pX49zLMJexyxAinUodlFyQA27kFEOkctz3j1tYwapnPEeFwv/mZ44za+ksNRBvaye8b6SNh0qmY32pdqxjyvCzYqQC+oqVjA6k9fnpv40wwfs5giKzZrPJjMQQCULd3bkCxJZlHLcgG3LpVhVu6sUSrHGuyxxgBR8B13qEmwVbER5rjR/esSuGjcAGKFR03965N7+DdPDm6yvgnCxEEoZpST3pDqLEnqORPna9XXA5Kx3kJUeA5n49KmcNg0j90db+PS3Op4BBYLJ2svdCKLbciBboBy22qWwWWJHvuW33PT0p9S1AOccQUWUWFe6WmOcZqmGjMsokKLa+iJ5CL/ALqAm3nyoB7Ve48zKGHBTdvIkYkR0XUfeYqbKBzJ9PWqHxX7ZUA0ZcupiN5ZFIC+Sxndj62HrWTY7MjiXMuMlllkPU2O22wvsov0Aty2onh5GAwUwlxRYbhrlR5Wsu3ja1bf7JckZRJiZARq+7juPwg3c/EgD4GsvyvjkQzo7XVe1MriOKEFiTdrXtub257DlX0ZlWM7eGOUI6CRQ4V7agGFxcAkXt51vlqG4bTHZh5HZrHvaTw1KuLMsMTyLPY9xS1pPdYWHK4AN/M1sNBrCuxweUS1k+c+I+AMWkazS9jEL6Qsktm35bAEeJ59DVz9jufQIHgncQ4glVVHa2sKDYq3utzOwN9vjXj2sLefU+Jw6pHGNMTTDtLn3isYF7nbfyFZjLi4JBpk3Hmp29DSd0pZySoI+qqWvmDLeM8XhCBBi5JI9rKzE2HhZgbf97VsfAPtHgxwEUrLFiLgBSbdrtzS/M7G6i5G3jWsnBe6KL0UICilooAoopKADSOlxY0tLQFI444QgxCJ2gbQjEmzG4JFgQb7em9cMuwEcMYjhQIi8gP1vzJ8zuavWIhDqVbkRaorDZEoPfYuOgtb52/2qcghcPhWlYhNzzJJ/U86smXZYkW4uWI3J+tvCnkcQUWUADyr1TIFoopKgBS0UUAUlqWigKZxJ7O8PjJjMzujNbWFCkGwtfcbGwH+ldcD7NsujG+HEh23kOq9vLZfpVuooTkjcHkGFht2OGgjty0RIP0HOpEUtJQgKCKWigIfMOF8HOxafC4eRjuWaFCxPLdrXNR7+zzLDv8AYoB6Jb9KtFJQFRm9mWVtzwij+GSVf0cVMZTwxg8Kb4bDQxNa2pY11Ec93tc8hzPSpaloBLUUUtA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467544" y="1888371"/>
            <a:ext cx="8041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1.  IDENTIFICAR </a:t>
            </a:r>
            <a:r>
              <a:rPr lang="es-ES" dirty="0"/>
              <a:t>LAS </a:t>
            </a:r>
            <a:r>
              <a:rPr lang="es-ES" dirty="0" smtClean="0"/>
              <a:t>CARACTERÍSTICAS </a:t>
            </a:r>
            <a:r>
              <a:rPr lang="es-ES" dirty="0"/>
              <a:t>MÁS IMPORTANTES DE UN SISTEMA OFDM Y DE LA ENCRIPTACIÓN ÓPTICA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19" name="Picture 4" descr="http://www.skydsp.com/publications/4thyrthesis/OFDMge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12" y="3038555"/>
            <a:ext cx="4935809" cy="276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://3.bp.blogspot.com/-Sx8r0kxHI6k/UFMLf_QBGzI/AAAAAAAAAAM/FB0NDQHt_Cc/s1600/Matlab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894539"/>
            <a:ext cx="3191508" cy="120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20 CuadroTexto"/>
          <p:cNvSpPr txBox="1"/>
          <p:nvPr/>
        </p:nvSpPr>
        <p:spPr>
          <a:xfrm>
            <a:off x="467544" y="1929974"/>
            <a:ext cx="8041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2.  IMPLEMENTAR UN SISTEMA </a:t>
            </a:r>
            <a:r>
              <a:rPr lang="es-ES" dirty="0"/>
              <a:t>DE </a:t>
            </a:r>
            <a:r>
              <a:rPr lang="es-ES" dirty="0" smtClean="0"/>
              <a:t>COMUNICACIÓN OFDM PARA IMÁGENES  </a:t>
            </a:r>
            <a:r>
              <a:rPr lang="es-ES" dirty="0"/>
              <a:t>EN MATLAB.</a:t>
            </a:r>
          </a:p>
        </p:txBody>
      </p:sp>
      <p:pic>
        <p:nvPicPr>
          <p:cNvPr id="22" name="Picture 6" descr="http://3.bp.blogspot.com/-Sx8r0kxHI6k/UFMLf_QBGzI/AAAAAAAAAAM/FB0NDQHt_Cc/s1600/Matlab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845" y="2708920"/>
            <a:ext cx="3191508" cy="120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http://www.smashingmagazine.com/wp-content/uploads/2011/01/asymmetric-encrypt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569" y="2589867"/>
            <a:ext cx="3024336" cy="357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23 CuadroTexto"/>
          <p:cNvSpPr txBox="1"/>
          <p:nvPr/>
        </p:nvSpPr>
        <p:spPr>
          <a:xfrm>
            <a:off x="467544" y="1888371"/>
            <a:ext cx="8041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3.  </a:t>
            </a:r>
            <a:r>
              <a:rPr lang="es-ES" dirty="0"/>
              <a:t>IMPLEMENTAR </a:t>
            </a:r>
            <a:r>
              <a:rPr lang="es-ES" dirty="0" smtClean="0"/>
              <a:t> UN </a:t>
            </a:r>
            <a:r>
              <a:rPr lang="es-ES" dirty="0"/>
              <a:t>SISTEMA DE CRIPTOGRAFÍA ÓPTICA </a:t>
            </a:r>
            <a:r>
              <a:rPr lang="es-ES" dirty="0" smtClean="0"/>
              <a:t> PARA IMÁGENES EN </a:t>
            </a:r>
            <a:r>
              <a:rPr lang="es-ES" dirty="0"/>
              <a:t>MATLAB.</a:t>
            </a:r>
          </a:p>
        </p:txBody>
      </p:sp>
      <p:pic>
        <p:nvPicPr>
          <p:cNvPr id="25" name="Picture 6" descr="http://3.bp.blogspot.com/-Sx8r0kxHI6k/UFMLf_QBGzI/AAAAAAAAAAM/FB0NDQHt_Cc/s1600/Matlab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026189"/>
            <a:ext cx="3191508" cy="120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http://www.konuko.com/wp-content/uploads/2012/08/gent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26189"/>
            <a:ext cx="3801444" cy="285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26 CuadroTexto"/>
          <p:cNvSpPr txBox="1"/>
          <p:nvPr/>
        </p:nvSpPr>
        <p:spPr>
          <a:xfrm>
            <a:off x="467544" y="1917608"/>
            <a:ext cx="8041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4.  </a:t>
            </a:r>
            <a:r>
              <a:rPr lang="es-ES" dirty="0"/>
              <a:t>INTEGRAR  LOS BLOQUES  OFDM Y </a:t>
            </a:r>
            <a:r>
              <a:rPr lang="es-ES" dirty="0" smtClean="0"/>
              <a:t>CRIPTOGRÁFICOS </a:t>
            </a:r>
            <a:r>
              <a:rPr lang="es-ES" dirty="0"/>
              <a:t>EN UNA SOLA PLATAFORMA SOFTWARE.</a:t>
            </a:r>
          </a:p>
        </p:txBody>
      </p:sp>
      <p:pic>
        <p:nvPicPr>
          <p:cNvPr id="28" name="Picture 12" descr="http://blog.orientaronline.com.ar/wp-content/uploads/2012/06/evalua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602" y="2452232"/>
            <a:ext cx="3096344" cy="349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28 CuadroTexto"/>
          <p:cNvSpPr txBox="1"/>
          <p:nvPr/>
        </p:nvSpPr>
        <p:spPr>
          <a:xfrm>
            <a:off x="467544" y="1890128"/>
            <a:ext cx="8041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5.  EVALUAR </a:t>
            </a:r>
            <a:r>
              <a:rPr lang="es-ES" dirty="0"/>
              <a:t>LOS ALCANCES DE LA PLATAFORMA  </a:t>
            </a:r>
            <a:r>
              <a:rPr lang="es-ES" dirty="0" smtClean="0"/>
              <a:t>IMPLEMENTADA</a:t>
            </a:r>
            <a:r>
              <a:rPr lang="es-ES" dirty="0"/>
              <a:t>.</a:t>
            </a:r>
          </a:p>
        </p:txBody>
      </p:sp>
      <p:sp>
        <p:nvSpPr>
          <p:cNvPr id="30" name="29 CuadroTexto"/>
          <p:cNvSpPr txBox="1"/>
          <p:nvPr/>
        </p:nvSpPr>
        <p:spPr>
          <a:xfrm>
            <a:off x="395536" y="1412776"/>
            <a:ext cx="79928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b="1" dirty="0" smtClean="0"/>
          </a:p>
          <a:p>
            <a:endParaRPr lang="es-ES" dirty="0" smtClean="0"/>
          </a:p>
          <a:p>
            <a:pPr marL="342900" indent="-342900">
              <a:buFontTx/>
              <a:buAutoNum type="arabicPeriod"/>
            </a:pPr>
            <a:r>
              <a:rPr lang="es-ES" dirty="0"/>
              <a:t>IDENTIFICAR LAS CARACTERÍSTICAS MÁS IMPORTANTES DE UN SISTEMA OFDM Y DE LA ENCRIPTACIÓN ÓPTICA</a:t>
            </a:r>
            <a:r>
              <a:rPr lang="es-ES" dirty="0" smtClean="0"/>
              <a:t>.</a:t>
            </a:r>
          </a:p>
          <a:p>
            <a:pPr marL="342900" indent="-342900">
              <a:buAutoNum type="arabicPeriod"/>
            </a:pPr>
            <a:endParaRPr lang="es-ES" dirty="0" smtClean="0"/>
          </a:p>
          <a:p>
            <a:pPr marL="342900" indent="-342900">
              <a:buAutoNum type="arabicPeriod"/>
            </a:pPr>
            <a:r>
              <a:rPr lang="es-ES" dirty="0"/>
              <a:t>IMPLEMENTAR UN SISTEMA DE COMUNICACIÓN OFDM PARA IMÁGENES  EN MATLAB. </a:t>
            </a:r>
            <a:endParaRPr lang="es-ES" dirty="0" smtClean="0"/>
          </a:p>
          <a:p>
            <a:pPr marL="342900" indent="-342900">
              <a:buAutoNum type="arabicPeriod"/>
            </a:pPr>
            <a:endParaRPr lang="es-ES" dirty="0" smtClean="0"/>
          </a:p>
          <a:p>
            <a:pPr marL="342900" indent="-342900">
              <a:buFontTx/>
              <a:buAutoNum type="arabicPeriod"/>
            </a:pPr>
            <a:r>
              <a:rPr lang="es-ES" dirty="0"/>
              <a:t>IMPLEMENTAR  UN SISTEMA DE CRIPTOGRAFÍA ÓPTICA  PARA IMÁGENES EN MATLAB</a:t>
            </a:r>
            <a:r>
              <a:rPr lang="es-ES" dirty="0" smtClean="0"/>
              <a:t>.</a:t>
            </a:r>
          </a:p>
          <a:p>
            <a:pPr marL="342900" indent="-342900">
              <a:buAutoNum type="arabicPeriod"/>
            </a:pPr>
            <a:endParaRPr lang="es-ES" dirty="0" smtClean="0"/>
          </a:p>
          <a:p>
            <a:pPr marL="342900" indent="-342900">
              <a:buFontTx/>
              <a:buAutoNum type="arabicPeriod"/>
            </a:pPr>
            <a:r>
              <a:rPr lang="es-ES" dirty="0"/>
              <a:t>INTEGRAR  LOS BLOQUES  OFDM Y CRIPTOGRÁFICOS EN UNA SOLA PLATAFORMA SOFTWARE</a:t>
            </a:r>
            <a:r>
              <a:rPr lang="es-ES" dirty="0" smtClean="0"/>
              <a:t>.</a:t>
            </a:r>
          </a:p>
          <a:p>
            <a:pPr marL="342900" indent="-342900">
              <a:buFontTx/>
              <a:buAutoNum type="arabicPeriod"/>
            </a:pPr>
            <a:endParaRPr lang="es-ES" dirty="0" smtClean="0"/>
          </a:p>
          <a:p>
            <a:pPr marL="342900" indent="-342900">
              <a:buAutoNum type="arabicPeriod"/>
            </a:pPr>
            <a:r>
              <a:rPr lang="es-ES" dirty="0" smtClean="0"/>
              <a:t>EVALUAR LOS ALCANCES DE LA PLATAFORMA  IMPLEMENTADA.</a:t>
            </a:r>
          </a:p>
          <a:p>
            <a:endParaRPr lang="es-ES" dirty="0"/>
          </a:p>
        </p:txBody>
      </p:sp>
      <p:pic>
        <p:nvPicPr>
          <p:cNvPr id="31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31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893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1" grpId="0"/>
      <p:bldP spid="21" grpId="1"/>
      <p:bldP spid="24" grpId="0"/>
      <p:bldP spid="24" grpId="1"/>
      <p:bldP spid="27" grpId="0"/>
      <p:bldP spid="27" grpId="1"/>
      <p:bldP spid="29" grpId="0"/>
      <p:bldP spid="29" grpId="1"/>
      <p:bldP spid="3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6270285"/>
              </p:ext>
            </p:extLst>
          </p:nvPr>
        </p:nvGraphicFramePr>
        <p:xfrm>
          <a:off x="539552" y="3853327"/>
          <a:ext cx="2592288" cy="20459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4021"/>
                <a:gridCol w="1012328"/>
                <a:gridCol w="81593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256PSK CON ENCRIPTACIÓN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4,0407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10200,7937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4,434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7183,3047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5,9571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3205,668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9,4612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3685,9698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8,8548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737,4188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15,8432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3" name="16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998" y="2035001"/>
            <a:ext cx="1428572" cy="1419048"/>
          </a:xfrm>
          <a:prstGeom prst="rect">
            <a:avLst/>
          </a:prstGeom>
        </p:spPr>
      </p:pic>
      <p:pic>
        <p:nvPicPr>
          <p:cNvPr id="19" name="17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690" y="2236708"/>
            <a:ext cx="1400000" cy="1380952"/>
          </a:xfrm>
          <a:prstGeom prst="rect">
            <a:avLst/>
          </a:prstGeom>
        </p:spPr>
      </p:pic>
      <p:pic>
        <p:nvPicPr>
          <p:cNvPr id="20" name="18 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168" y="2416002"/>
            <a:ext cx="1371429" cy="1380952"/>
          </a:xfrm>
          <a:prstGeom prst="rect">
            <a:avLst/>
          </a:prstGeom>
        </p:spPr>
      </p:pic>
      <p:pic>
        <p:nvPicPr>
          <p:cNvPr id="21" name="19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602" y="2663762"/>
            <a:ext cx="1390476" cy="1400000"/>
          </a:xfrm>
          <a:prstGeom prst="rect">
            <a:avLst/>
          </a:prstGeom>
        </p:spPr>
      </p:pic>
      <p:pic>
        <p:nvPicPr>
          <p:cNvPr id="26" name="20 Image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728" y="2876825"/>
            <a:ext cx="1390476" cy="1390476"/>
          </a:xfrm>
          <a:prstGeom prst="rect">
            <a:avLst/>
          </a:prstGeom>
        </p:spPr>
      </p:pic>
      <p:pic>
        <p:nvPicPr>
          <p:cNvPr id="27" name="21 Image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0054" y="3106478"/>
            <a:ext cx="1380952" cy="1380952"/>
          </a:xfrm>
          <a:prstGeom prst="rect">
            <a:avLst/>
          </a:prstGeom>
        </p:spPr>
      </p:pic>
      <p:sp>
        <p:nvSpPr>
          <p:cNvPr id="15" name="14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256PSK CON ENCRIPTACIÓN</a:t>
            </a:r>
            <a:endParaRPr lang="es-ES" b="1" dirty="0"/>
          </a:p>
        </p:txBody>
      </p:sp>
      <p:sp>
        <p:nvSpPr>
          <p:cNvPr id="16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18" name="17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22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31</a:t>
            </a:r>
            <a:endParaRPr lang="es-ES" sz="2400" b="1" dirty="0"/>
          </a:p>
        </p:txBody>
      </p:sp>
      <p:pic>
        <p:nvPicPr>
          <p:cNvPr id="25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27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943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6867021"/>
              </p:ext>
            </p:extLst>
          </p:nvPr>
        </p:nvGraphicFramePr>
        <p:xfrm>
          <a:off x="539552" y="3853327"/>
          <a:ext cx="2592288" cy="2236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4021"/>
                <a:gridCol w="1012328"/>
                <a:gridCol w="815939"/>
              </a:tblGrid>
              <a:tr h="34564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256PSK CON ENCRIPTACIÓN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Medio Cuadrático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SNR Salida</a:t>
                      </a:r>
                    </a:p>
                  </a:txBody>
                  <a:tcPr marL="9525" marR="9525" marT="9525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4,0407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10200,7937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4,434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7183,3047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5,9571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3205,668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9,4612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3685,9698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8,8548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737,4188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15,8432</a:t>
                      </a: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804,4873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15,3982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3" name="16 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998" y="2035001"/>
            <a:ext cx="1428572" cy="1419048"/>
          </a:xfrm>
          <a:prstGeom prst="rect">
            <a:avLst/>
          </a:prstGeom>
        </p:spPr>
      </p:pic>
      <p:pic>
        <p:nvPicPr>
          <p:cNvPr id="19" name="17 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690" y="2236708"/>
            <a:ext cx="1400000" cy="1380952"/>
          </a:xfrm>
          <a:prstGeom prst="rect">
            <a:avLst/>
          </a:prstGeom>
        </p:spPr>
      </p:pic>
      <p:pic>
        <p:nvPicPr>
          <p:cNvPr id="20" name="18 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168" y="2416002"/>
            <a:ext cx="1371429" cy="1380952"/>
          </a:xfrm>
          <a:prstGeom prst="rect">
            <a:avLst/>
          </a:prstGeom>
        </p:spPr>
      </p:pic>
      <p:pic>
        <p:nvPicPr>
          <p:cNvPr id="21" name="19 Image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602" y="2663762"/>
            <a:ext cx="1390476" cy="1400000"/>
          </a:xfrm>
          <a:prstGeom prst="rect">
            <a:avLst/>
          </a:prstGeom>
        </p:spPr>
      </p:pic>
      <p:pic>
        <p:nvPicPr>
          <p:cNvPr id="26" name="20 Image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728" y="2876825"/>
            <a:ext cx="1390476" cy="1390476"/>
          </a:xfrm>
          <a:prstGeom prst="rect">
            <a:avLst/>
          </a:prstGeom>
        </p:spPr>
      </p:pic>
      <p:pic>
        <p:nvPicPr>
          <p:cNvPr id="27" name="21 Image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0054" y="3106478"/>
            <a:ext cx="1380952" cy="1380952"/>
          </a:xfrm>
          <a:prstGeom prst="rect">
            <a:avLst/>
          </a:prstGeom>
        </p:spPr>
      </p:pic>
      <p:pic>
        <p:nvPicPr>
          <p:cNvPr id="28" name="22 Imagen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9836" y="3334668"/>
            <a:ext cx="1390476" cy="1390476"/>
          </a:xfrm>
          <a:prstGeom prst="rect">
            <a:avLst/>
          </a:prstGeom>
        </p:spPr>
      </p:pic>
      <p:sp>
        <p:nvSpPr>
          <p:cNvPr id="15" name="14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256PSK CON ENCRIPTACIÓN</a:t>
            </a:r>
            <a:endParaRPr lang="es-ES" b="1" dirty="0"/>
          </a:p>
        </p:txBody>
      </p:sp>
      <p:sp>
        <p:nvSpPr>
          <p:cNvPr id="16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18" name="17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22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31</a:t>
            </a:r>
            <a:endParaRPr lang="es-ES" sz="2400" b="1" dirty="0"/>
          </a:p>
        </p:txBody>
      </p:sp>
      <p:pic>
        <p:nvPicPr>
          <p:cNvPr id="25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28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218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778471"/>
            <a:ext cx="864870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256PSK CON ENCRIPTACIÓN</a:t>
            </a:r>
            <a:endParaRPr lang="es-ES" b="1" dirty="0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8" name="7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31</a:t>
            </a:r>
            <a:endParaRPr lang="es-ES" sz="2400" b="1" dirty="0"/>
          </a:p>
        </p:txBody>
      </p:sp>
      <p:pic>
        <p:nvPicPr>
          <p:cNvPr id="12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445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1749896"/>
            <a:ext cx="862012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395536" y="162880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256PSK CON ENCRIPTACIÓN</a:t>
            </a:r>
            <a:endParaRPr lang="es-ES" b="1" dirty="0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8" name="7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31</a:t>
            </a:r>
            <a:endParaRPr lang="es-ES" sz="2400" b="1" dirty="0"/>
          </a:p>
        </p:txBody>
      </p:sp>
      <p:pic>
        <p:nvPicPr>
          <p:cNvPr id="12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657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1547664" y="274638"/>
            <a:ext cx="6984776" cy="1143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smtClean="0"/>
              <a:t>RESULTADOS</a:t>
            </a:r>
            <a:endParaRPr lang="es-CO" b="1" dirty="0"/>
          </a:p>
        </p:txBody>
      </p:sp>
      <p:cxnSp>
        <p:nvCxnSpPr>
          <p:cNvPr id="8" name="7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31</a:t>
            </a:r>
            <a:endParaRPr lang="es-ES" sz="2400" b="1" dirty="0"/>
          </a:p>
        </p:txBody>
      </p:sp>
      <p:sp>
        <p:nvSpPr>
          <p:cNvPr id="2" name="1 CuadroTexto"/>
          <p:cNvSpPr txBox="1"/>
          <p:nvPr/>
        </p:nvSpPr>
        <p:spPr>
          <a:xfrm>
            <a:off x="1907704" y="2998693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smtClean="0"/>
              <a:t>FIN RESULTADOS!</a:t>
            </a:r>
            <a:endParaRPr lang="es-ES" sz="3600" dirty="0"/>
          </a:p>
        </p:txBody>
      </p:sp>
      <p:pic>
        <p:nvPicPr>
          <p:cNvPr id="12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563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CONCLUSIONES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32</a:t>
            </a:r>
            <a:endParaRPr lang="es-ES" b="1" dirty="0"/>
          </a:p>
        </p:txBody>
      </p:sp>
      <p:sp>
        <p:nvSpPr>
          <p:cNvPr id="12" name="11 CuadroTexto"/>
          <p:cNvSpPr txBox="1"/>
          <p:nvPr/>
        </p:nvSpPr>
        <p:spPr>
          <a:xfrm>
            <a:off x="323528" y="1700808"/>
            <a:ext cx="84969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200" b="1" dirty="0" smtClean="0"/>
              <a:t>1 - Se </a:t>
            </a:r>
            <a:r>
              <a:rPr lang="es-ES" sz="2200" b="1" dirty="0"/>
              <a:t>implementó una plataforma software de simulación de un sistema OFDM </a:t>
            </a:r>
            <a:r>
              <a:rPr lang="es-ES" sz="2200" b="1" dirty="0" smtClean="0"/>
              <a:t>integrado con un </a:t>
            </a:r>
            <a:r>
              <a:rPr lang="es-ES" sz="2200" b="1" dirty="0"/>
              <a:t>módulo óptico de </a:t>
            </a:r>
            <a:r>
              <a:rPr lang="es-ES" sz="2200" b="1" dirty="0" smtClean="0"/>
              <a:t>encriptación para trabajar transmisión de datos representados como  imágenes.</a:t>
            </a:r>
          </a:p>
          <a:p>
            <a:pPr algn="just"/>
            <a:endParaRPr lang="es-ES" sz="2200" b="1" dirty="0" smtClean="0"/>
          </a:p>
          <a:p>
            <a:pPr algn="just"/>
            <a:r>
              <a:rPr lang="es-ES" sz="2200" b="1" dirty="0" smtClean="0"/>
              <a:t>2 - La </a:t>
            </a:r>
            <a:r>
              <a:rPr lang="es-ES" sz="2200" b="1" dirty="0"/>
              <a:t>plataforma software desarrollada </a:t>
            </a:r>
            <a:r>
              <a:rPr lang="es-ES" sz="2200" b="1" dirty="0" smtClean="0"/>
              <a:t>permitió </a:t>
            </a:r>
            <a:r>
              <a:rPr lang="es-ES" sz="2200" b="1" dirty="0"/>
              <a:t>realizar estudios del comportamiento de sistemas de comunicación digital OFDM con </a:t>
            </a:r>
            <a:r>
              <a:rPr lang="es-ES" sz="2200" b="1" dirty="0" smtClean="0"/>
              <a:t>o </a:t>
            </a:r>
            <a:r>
              <a:rPr lang="es-ES" sz="2200" b="1" dirty="0"/>
              <a:t>sin módulos de encriptamiento óptico</a:t>
            </a:r>
            <a:r>
              <a:rPr lang="es-ES" sz="2200" b="1" dirty="0" smtClean="0"/>
              <a:t>.</a:t>
            </a:r>
          </a:p>
          <a:p>
            <a:pPr algn="just"/>
            <a:r>
              <a:rPr lang="es-ES" sz="2200" b="1" dirty="0"/>
              <a:t/>
            </a:r>
            <a:br>
              <a:rPr lang="es-ES" sz="2200" b="1" dirty="0"/>
            </a:br>
            <a:r>
              <a:rPr lang="es-ES" sz="2200" b="1" dirty="0" smtClean="0"/>
              <a:t>3 - Para </a:t>
            </a:r>
            <a:r>
              <a:rPr lang="es-ES" sz="2200" b="1" dirty="0"/>
              <a:t>la integración del módulo de encriptación </a:t>
            </a:r>
            <a:r>
              <a:rPr lang="es-ES" sz="2200" b="1" dirty="0" smtClean="0"/>
              <a:t>óptica </a:t>
            </a:r>
            <a:r>
              <a:rPr lang="es-ES" sz="2200" b="1" dirty="0"/>
              <a:t>y el sistema de comunicación </a:t>
            </a:r>
            <a:r>
              <a:rPr lang="es-ES" sz="2200" b="1" dirty="0" smtClean="0"/>
              <a:t>OFDM, fue </a:t>
            </a:r>
            <a:r>
              <a:rPr lang="es-ES" sz="2200" b="1" dirty="0"/>
              <a:t>necesario el uso de un acoplador </a:t>
            </a:r>
            <a:r>
              <a:rPr lang="es-ES" sz="2200" b="1" dirty="0" smtClean="0"/>
              <a:t>que transformará la información compleja en una imagen del doble de ancho contiendo parte real e imaginaria.</a:t>
            </a:r>
          </a:p>
        </p:txBody>
      </p:sp>
      <p:pic>
        <p:nvPicPr>
          <p:cNvPr id="11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483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CONCLUSIONES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32</a:t>
            </a:r>
            <a:endParaRPr lang="es-ES" b="1" dirty="0"/>
          </a:p>
        </p:txBody>
      </p:sp>
      <p:sp>
        <p:nvSpPr>
          <p:cNvPr id="12" name="11 CuadroTexto"/>
          <p:cNvSpPr txBox="1"/>
          <p:nvPr/>
        </p:nvSpPr>
        <p:spPr>
          <a:xfrm>
            <a:off x="323528" y="1700808"/>
            <a:ext cx="849694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200" b="1" dirty="0" smtClean="0"/>
              <a:t>4 - Se </a:t>
            </a:r>
            <a:r>
              <a:rPr lang="es-ES" sz="2200" b="1" dirty="0"/>
              <a:t>pudo </a:t>
            </a:r>
            <a:r>
              <a:rPr lang="es-ES" sz="2200" b="1" dirty="0" smtClean="0"/>
              <a:t>corroborar </a:t>
            </a:r>
            <a:r>
              <a:rPr lang="es-ES" sz="2200" b="1" dirty="0"/>
              <a:t>que el tipo de modulación BPSK presenta mayor robustez ante el </a:t>
            </a:r>
            <a:r>
              <a:rPr lang="es-ES" sz="2200" b="1" dirty="0" smtClean="0"/>
              <a:t>ruido, </a:t>
            </a:r>
            <a:r>
              <a:rPr lang="es-ES" sz="2200" b="1" dirty="0"/>
              <a:t>pero hace que el proceso de trasmisión y recepción sea </a:t>
            </a:r>
            <a:r>
              <a:rPr lang="es-ES" sz="2200" b="1" dirty="0" smtClean="0"/>
              <a:t>más lento.</a:t>
            </a:r>
          </a:p>
          <a:p>
            <a:pPr algn="just"/>
            <a:r>
              <a:rPr lang="es-ES" sz="2200" b="1" dirty="0"/>
              <a:t/>
            </a:r>
            <a:br>
              <a:rPr lang="es-ES" sz="2200" b="1" dirty="0"/>
            </a:br>
            <a:r>
              <a:rPr lang="es-ES" sz="2200" b="1" dirty="0" smtClean="0"/>
              <a:t>5 - Se </a:t>
            </a:r>
            <a:r>
              <a:rPr lang="es-ES" sz="2200" b="1" dirty="0"/>
              <a:t>pudo comprobar que al desencriptar una imagen con una llave incorrecta (diferente a la llave con la que se hizo la encriptación) no se puede obtener la imagen </a:t>
            </a:r>
            <a:r>
              <a:rPr lang="es-ES" sz="2200" b="1" dirty="0" smtClean="0"/>
              <a:t>original.</a:t>
            </a:r>
          </a:p>
          <a:p>
            <a:pPr algn="just"/>
            <a:endParaRPr lang="es-ES" sz="2200" b="1" dirty="0" smtClean="0"/>
          </a:p>
          <a:p>
            <a:pPr algn="just"/>
            <a:r>
              <a:rPr lang="es-ES" sz="2200" b="1" dirty="0" smtClean="0"/>
              <a:t>6 - El </a:t>
            </a:r>
            <a:r>
              <a:rPr lang="es-ES" sz="2200" b="1" dirty="0"/>
              <a:t>uso del </a:t>
            </a:r>
            <a:r>
              <a:rPr lang="es-ES" sz="2200" b="1" dirty="0" smtClean="0"/>
              <a:t>repositorio digital permitió </a:t>
            </a:r>
            <a:r>
              <a:rPr lang="es-ES" sz="2200" b="1" dirty="0"/>
              <a:t>trabajar en grupo de forma eficaz y </a:t>
            </a:r>
            <a:r>
              <a:rPr lang="es-ES" sz="2200" b="1" dirty="0" smtClean="0"/>
              <a:t>ordenada, así como </a:t>
            </a:r>
            <a:r>
              <a:rPr lang="es-ES" sz="2200" b="1" dirty="0"/>
              <a:t>realizar la divulgación </a:t>
            </a:r>
            <a:r>
              <a:rPr lang="es-ES" sz="2200" b="1" dirty="0" smtClean="0"/>
              <a:t>del trabajo. La plataforma soportará el avance científico en el campo de las comunicaciones digitales, siendo accesible a futuros investigadores con o sin grandes recursos.</a:t>
            </a:r>
          </a:p>
        </p:txBody>
      </p:sp>
      <p:pic>
        <p:nvPicPr>
          <p:cNvPr id="11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144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http://www.multivu.com/assets/57000/photos/ALTERA-Logo-original.jpg?134681188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417" y="3948133"/>
            <a:ext cx="2115007" cy="141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TRABAJOS FUTUROS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33</a:t>
            </a:r>
            <a:endParaRPr lang="es-E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3" t="24603" r="31537" b="5662"/>
          <a:stretch/>
        </p:blipFill>
        <p:spPr bwMode="auto">
          <a:xfrm>
            <a:off x="712168" y="1844824"/>
            <a:ext cx="4114540" cy="4076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6" t="28344" r="31817" b="5704"/>
          <a:stretch/>
        </p:blipFill>
        <p:spPr bwMode="auto">
          <a:xfrm>
            <a:off x="4150388" y="2581646"/>
            <a:ext cx="1789764" cy="207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http://www.ee.bgu.ac.il/~adcomplab/fpga2/pic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432" y="4869160"/>
            <a:ext cx="1746149" cy="12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5868144" y="1772816"/>
            <a:ext cx="2952328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IMPLEMENTACIÓN HARDWARE DE UN SISTEMA OFDM.</a:t>
            </a:r>
          </a:p>
          <a:p>
            <a:endParaRPr lang="es-ES" dirty="0" smtClean="0"/>
          </a:p>
          <a:p>
            <a:r>
              <a:rPr lang="es-ES" dirty="0" smtClean="0"/>
              <a:t>Fuente:</a:t>
            </a:r>
            <a:endParaRPr lang="es-ES" dirty="0"/>
          </a:p>
          <a:p>
            <a:r>
              <a:rPr lang="es-ES" dirty="0">
                <a:hlinkClick r:id="rId6"/>
              </a:rPr>
              <a:t>http://www.altera.com/support/examples/vhdl/vhd-cyclic-prefix-insertion-ofdm.html</a:t>
            </a:r>
            <a:endParaRPr lang="es-ES" dirty="0"/>
          </a:p>
        </p:txBody>
      </p:sp>
      <p:pic>
        <p:nvPicPr>
          <p:cNvPr id="13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3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87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TRABAJOS FUTUROS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33</a:t>
            </a:r>
            <a:endParaRPr lang="es-ES" b="1" dirty="0"/>
          </a:p>
        </p:txBody>
      </p:sp>
      <p:pic>
        <p:nvPicPr>
          <p:cNvPr id="2050" name="Picture 2" descr="http://www.joshknows.com/images/grc/grc_dial_ton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90" y="3041181"/>
            <a:ext cx="3974671" cy="287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2.bp.blogspot.com/-SiUbH61jLik/T6FPE_5P7GI/AAAAAAAAAB0/Hy7U5Nrlgmk/s1600/pyth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32" y="1556792"/>
            <a:ext cx="2334169" cy="78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t1.gstatic.com/images?q=tbn:ANd9GcRUjzhkQEw7c48HCoDPVtCZUQKsCTEgZX1q0ZKi9iTRcb6jVTmJ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987" y="2216599"/>
            <a:ext cx="1382086" cy="83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" t="21282" r="76797" b="68849"/>
          <a:stretch/>
        </p:blipFill>
        <p:spPr bwMode="auto">
          <a:xfrm>
            <a:off x="481962" y="1846312"/>
            <a:ext cx="3081926" cy="790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5724128" y="1700808"/>
            <a:ext cx="2808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Matt </a:t>
            </a:r>
            <a:r>
              <a:rPr lang="en-US" b="1" dirty="0" err="1">
                <a:solidFill>
                  <a:srgbClr val="002060"/>
                </a:solidFill>
              </a:rPr>
              <a:t>Ettus</a:t>
            </a:r>
            <a:r>
              <a:rPr lang="en-US" b="1" dirty="0">
                <a:solidFill>
                  <a:srgbClr val="002060"/>
                </a:solidFill>
              </a:rPr>
              <a:t>, Thomas W. </a:t>
            </a:r>
            <a:r>
              <a:rPr lang="en-US" b="1" dirty="0" err="1">
                <a:solidFill>
                  <a:srgbClr val="002060"/>
                </a:solidFill>
              </a:rPr>
              <a:t>Rondeau</a:t>
            </a:r>
            <a:r>
              <a:rPr lang="en-US" b="1" dirty="0">
                <a:solidFill>
                  <a:srgbClr val="002060"/>
                </a:solidFill>
              </a:rPr>
              <a:t>, and Robert </a:t>
            </a:r>
            <a:r>
              <a:rPr lang="en-US" b="1" dirty="0" err="1" smtClean="0">
                <a:solidFill>
                  <a:srgbClr val="002060"/>
                </a:solidFill>
              </a:rPr>
              <a:t>McGwier</a:t>
            </a:r>
            <a:r>
              <a:rPr lang="en-US" b="1" dirty="0" smtClean="0">
                <a:solidFill>
                  <a:srgbClr val="002060"/>
                </a:solidFill>
              </a:rPr>
              <a:t>. </a:t>
            </a:r>
            <a:r>
              <a:rPr lang="en-US" b="1" dirty="0">
                <a:solidFill>
                  <a:srgbClr val="002060"/>
                </a:solidFill>
              </a:rPr>
              <a:t>OFDM Implementation in GNU </a:t>
            </a:r>
            <a:r>
              <a:rPr lang="en-US" b="1" dirty="0" smtClean="0">
                <a:solidFill>
                  <a:srgbClr val="002060"/>
                </a:solidFill>
              </a:rPr>
              <a:t>Radio. </a:t>
            </a:r>
            <a:r>
              <a:rPr lang="en-US" b="1" dirty="0" err="1" smtClean="0">
                <a:solidFill>
                  <a:srgbClr val="002060"/>
                </a:solidFill>
              </a:rPr>
              <a:t>Wireless@VT</a:t>
            </a:r>
            <a:r>
              <a:rPr lang="en-US" b="1" dirty="0" smtClean="0">
                <a:solidFill>
                  <a:srgbClr val="002060"/>
                </a:solidFill>
              </a:rPr>
              <a:t> Symposium. 2007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" name="AutoShape 13" descr="https://www.ettus.com/content/images/prod_un210-kit_01_m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3" name="Picture 15" descr="https://www.ettus.com/content/images/prod_un210-kit_01_m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116" y="3455134"/>
            <a:ext cx="2988332" cy="246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http://www.mathworks.com/cmsimages/78181_wm_usrp-640x62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493" y="3568633"/>
            <a:ext cx="2519582" cy="245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5076056" y="5373216"/>
            <a:ext cx="3829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PERIFÉRICO UNIVERSAL PARA RADIO DEFINIDO POR SOFTWARE (USRP)</a:t>
            </a:r>
            <a:endParaRPr lang="es-ES" b="1" dirty="0"/>
          </a:p>
        </p:txBody>
      </p:sp>
      <p:pic>
        <p:nvPicPr>
          <p:cNvPr id="17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17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627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1" grpId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274638"/>
            <a:ext cx="6984776" cy="1143000"/>
          </a:xfrm>
        </p:spPr>
        <p:txBody>
          <a:bodyPr/>
          <a:lstStyle/>
          <a:p>
            <a:pPr algn="l"/>
            <a:r>
              <a:rPr lang="es-CO" b="1" dirty="0" smtClean="0"/>
              <a:t>TRABAJOS FUTUROS</a:t>
            </a:r>
            <a:endParaRPr lang="es-CO" b="1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467544" y="1556792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/>
          <p:cNvCxnSpPr/>
          <p:nvPr/>
        </p:nvCxnSpPr>
        <p:spPr>
          <a:xfrm>
            <a:off x="539552" y="6165304"/>
            <a:ext cx="8064896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B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395536" y="6207695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/>
              <a:t>33</a:t>
            </a:r>
            <a:endParaRPr lang="es-ES" b="1" dirty="0"/>
          </a:p>
        </p:txBody>
      </p:sp>
      <p:sp>
        <p:nvSpPr>
          <p:cNvPr id="8" name="AutoShape 13" descr="https://www.ettus.com/content/images/prod_un210-kit_01_m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279" y="1916832"/>
            <a:ext cx="5829274" cy="3796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574913" y="44371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GNU RADIO</a:t>
            </a:r>
            <a:endParaRPr lang="es-ES" dirty="0"/>
          </a:p>
        </p:txBody>
      </p:sp>
      <p:sp>
        <p:nvSpPr>
          <p:cNvPr id="13" name="12 CuadroTexto"/>
          <p:cNvSpPr txBox="1"/>
          <p:nvPr/>
        </p:nvSpPr>
        <p:spPr>
          <a:xfrm>
            <a:off x="1576288" y="4898777"/>
            <a:ext cx="76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FPGA</a:t>
            </a:r>
            <a:endParaRPr lang="es-ES" dirty="0"/>
          </a:p>
        </p:txBody>
      </p:sp>
      <p:sp>
        <p:nvSpPr>
          <p:cNvPr id="14" name="13 CuadroTexto"/>
          <p:cNvSpPr txBox="1"/>
          <p:nvPr/>
        </p:nvSpPr>
        <p:spPr>
          <a:xfrm>
            <a:off x="682603" y="2843644"/>
            <a:ext cx="122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NETFPGA</a:t>
            </a:r>
            <a:endParaRPr lang="es-ES" dirty="0"/>
          </a:p>
        </p:txBody>
      </p:sp>
      <p:cxnSp>
        <p:nvCxnSpPr>
          <p:cNvPr id="16" name="15 Conector recto de flecha"/>
          <p:cNvCxnSpPr/>
          <p:nvPr/>
        </p:nvCxnSpPr>
        <p:spPr>
          <a:xfrm>
            <a:off x="1939685" y="4621778"/>
            <a:ext cx="56055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 de flecha"/>
          <p:cNvCxnSpPr/>
          <p:nvPr/>
        </p:nvCxnSpPr>
        <p:spPr>
          <a:xfrm flipV="1">
            <a:off x="2219960" y="4806444"/>
            <a:ext cx="464319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 de flecha"/>
          <p:cNvCxnSpPr/>
          <p:nvPr/>
        </p:nvCxnSpPr>
        <p:spPr>
          <a:xfrm>
            <a:off x="2015073" y="3028310"/>
            <a:ext cx="66920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:\Users\User\Desktop\EXPOSICION_OFDM\LOGOUN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147"/>
            <a:ext cx="720080" cy="1237491"/>
          </a:xfrm>
          <a:prstGeom prst="rect">
            <a:avLst/>
          </a:prstGeom>
          <a:noFill/>
          <a:effectLst>
            <a:reflection blurRad="6350" stA="52000" endA="300" endPos="14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18 CuadroTexto"/>
          <p:cNvSpPr txBox="1"/>
          <p:nvPr/>
        </p:nvSpPr>
        <p:spPr>
          <a:xfrm>
            <a:off x="2339752" y="630932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dirty="0" smtClean="0"/>
              <a:t>GRUPO DE INVESTIGACIÓN EN CIENCIAS APLICADAS - GINCAP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430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o">
  <a:themeElements>
    <a:clrScheme name="Perspectiva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2653</TotalTime>
  <Words>3624</Words>
  <Application>Microsoft Office PowerPoint</Application>
  <PresentationFormat>Presentación en pantalla (4:3)</PresentationFormat>
  <Paragraphs>1353</Paragraphs>
  <Slides>101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101</vt:i4>
      </vt:variant>
    </vt:vector>
  </HeadingPairs>
  <TitlesOfParts>
    <vt:vector size="102" baseType="lpstr">
      <vt:lpstr>Urbano</vt:lpstr>
      <vt:lpstr>PLATAFORMA DE SIMULACIÓN DE UN SISTEMA DE COMUNICACIÓN OFDM CON MÓDULO DE ENCRIPTACIÓN ÓPTICO DE IMÁGENES</vt:lpstr>
      <vt:lpstr>CONTENIDO</vt:lpstr>
      <vt:lpstr>INTRODUCCIÓN</vt:lpstr>
      <vt:lpstr>INTRODUCCIÓN</vt:lpstr>
      <vt:lpstr>INTRODUCCIÓN</vt:lpstr>
      <vt:lpstr>INTRODUCCIÓN</vt:lpstr>
      <vt:lpstr>PROBLEMA</vt:lpstr>
      <vt:lpstr>OBJETIVOS</vt:lpstr>
      <vt:lpstr>OBJETIVOS</vt:lpstr>
      <vt:lpstr>MARCO TEÓRICO</vt:lpstr>
      <vt:lpstr>MARCO TEÓRICO</vt:lpstr>
      <vt:lpstr>MARCO TEÓRICO</vt:lpstr>
      <vt:lpstr>MARCO TEÓRICO</vt:lpstr>
      <vt:lpstr>MARCO TEÓRICO</vt:lpstr>
      <vt:lpstr>MARCO TEÓRICO</vt:lpstr>
      <vt:lpstr>MARCO TEÓRICO</vt:lpstr>
      <vt:lpstr>DISEÑO</vt:lpstr>
      <vt:lpstr>DISEÑO</vt:lpstr>
      <vt:lpstr>DISEÑO</vt:lpstr>
      <vt:lpstr>IMPLEMENTACIÓN</vt:lpstr>
      <vt:lpstr>IMPLEMENTACIÓN</vt:lpstr>
      <vt:lpstr>IMPLEMENTACIÓN</vt:lpstr>
      <vt:lpstr>IMPLEMENTACIÓN</vt:lpstr>
      <vt:lpstr>RESULTADOS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CONCLUSIONES</vt:lpstr>
      <vt:lpstr>TRABAJOS FUTUROS</vt:lpstr>
      <vt:lpstr>TRABAJOS FUTUROS</vt:lpstr>
      <vt:lpstr>TRABAJOS FUTUROS</vt:lpstr>
      <vt:lpstr>BIBLIOGRAFÍA</vt:lpstr>
      <vt:lpstr>Presentación de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ANA RAMIREZ</dc:creator>
  <cp:lastModifiedBy>User</cp:lastModifiedBy>
  <cp:revision>398</cp:revision>
  <dcterms:created xsi:type="dcterms:W3CDTF">2013-05-04T20:11:23Z</dcterms:created>
  <dcterms:modified xsi:type="dcterms:W3CDTF">2013-07-02T21:12:42Z</dcterms:modified>
</cp:coreProperties>
</file>